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4"/>
  </p:sldMasterIdLst>
  <p:notesMasterIdLst>
    <p:notesMasterId r:id="rId22"/>
  </p:notesMasterIdLst>
  <p:handoutMasterIdLst>
    <p:handoutMasterId r:id="rId23"/>
  </p:handoutMasterIdLst>
  <p:sldIdLst>
    <p:sldId id="301" r:id="rId5"/>
    <p:sldId id="609" r:id="rId6"/>
    <p:sldId id="610" r:id="rId7"/>
    <p:sldId id="305" r:id="rId8"/>
    <p:sldId id="611" r:id="rId9"/>
    <p:sldId id="612" r:id="rId10"/>
    <p:sldId id="615" r:id="rId11"/>
    <p:sldId id="616" r:id="rId12"/>
    <p:sldId id="617" r:id="rId13"/>
    <p:sldId id="618" r:id="rId14"/>
    <p:sldId id="619" r:id="rId15"/>
    <p:sldId id="620" r:id="rId16"/>
    <p:sldId id="607" r:id="rId17"/>
    <p:sldId id="613" r:id="rId18"/>
    <p:sldId id="605" r:id="rId19"/>
    <p:sldId id="304" r:id="rId20"/>
    <p:sldId id="61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88AA"/>
    <a:srgbClr val="0A203C"/>
    <a:srgbClr val="C0C1C1"/>
    <a:srgbClr val="82B283"/>
    <a:srgbClr val="1B1B1B"/>
    <a:srgbClr val="08203C"/>
    <a:srgbClr val="0E203B"/>
    <a:srgbClr val="797979"/>
    <a:srgbClr val="FFCC01"/>
    <a:srgbClr val="565557"/>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6" autoAdjust="0"/>
    <p:restoredTop sz="93490" autoAdjust="0"/>
  </p:normalViewPr>
  <p:slideViewPr>
    <p:cSldViewPr snapToGrid="0">
      <p:cViewPr varScale="1">
        <p:scale>
          <a:sx n="145" d="100"/>
          <a:sy n="145" d="100"/>
        </p:scale>
        <p:origin x="200" y="20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3383-DF08-4C90-8557-22EF3027DD43}" type="datetimeFigureOut">
              <a:rPr lang="en-US" smtClean="0"/>
              <a:t>10/31/24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79305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16557-6E8E-4D95-8DF3-2DE1590C714A}" type="datetimeFigureOut">
              <a:rPr lang="en-US" smtClean="0"/>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A86D8-1D95-4DFF-A26B-8F86AC3AC58E}" type="slidenum">
              <a:rPr lang="en-US" smtClean="0"/>
              <a:t>‹#›</a:t>
            </a:fld>
            <a:endParaRPr lang="en-US"/>
          </a:p>
        </p:txBody>
      </p:sp>
    </p:spTree>
    <p:extLst>
      <p:ext uri="{BB962C8B-B14F-4D97-AF65-F5344CB8AC3E}">
        <p14:creationId xmlns:p14="http://schemas.microsoft.com/office/powerpoint/2010/main" val="1538130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project objectives as described in the PMP, using a few bullets. Add a couple of project photos. If you’d like to share additional photos, please put these in the last slide of this slide deck. </a:t>
            </a:r>
          </a:p>
          <a:p>
            <a:endParaRPr lang="en-US" dirty="0"/>
          </a:p>
        </p:txBody>
      </p:sp>
      <p:sp>
        <p:nvSpPr>
          <p:cNvPr id="4" name="Slide Number Placeholder 3"/>
          <p:cNvSpPr>
            <a:spLocks noGrp="1"/>
          </p:cNvSpPr>
          <p:nvPr>
            <p:ph type="sldNum" sz="quarter" idx="5"/>
          </p:nvPr>
        </p:nvSpPr>
        <p:spPr/>
        <p:txBody>
          <a:bodyPr/>
          <a:lstStyle/>
          <a:p>
            <a:fld id="{BC3A86D8-1D95-4DFF-A26B-8F86AC3AC58E}" type="slidenum">
              <a:rPr lang="en-US" smtClean="0"/>
              <a:t>2</a:t>
            </a:fld>
            <a:endParaRPr lang="en-US"/>
          </a:p>
        </p:txBody>
      </p:sp>
    </p:spTree>
    <p:extLst>
      <p:ext uri="{BB962C8B-B14F-4D97-AF65-F5344CB8AC3E}">
        <p14:creationId xmlns:p14="http://schemas.microsoft.com/office/powerpoint/2010/main" val="3391458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29CBB-774F-8034-BF91-B3DCE4ADC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45998F-BA79-3ECB-1C24-331E86B9D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883D8-F70D-518B-4A29-459968624E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current project highlights, including major events, activities, deliverables, and/or accomplishments. Include the date of achievement/completion for each highlight. </a:t>
            </a:r>
          </a:p>
          <a:p>
            <a:endParaRPr lang="en-US" dirty="0"/>
          </a:p>
        </p:txBody>
      </p:sp>
      <p:sp>
        <p:nvSpPr>
          <p:cNvPr id="4" name="Slide Number Placeholder 3">
            <a:extLst>
              <a:ext uri="{FF2B5EF4-FFF2-40B4-BE49-F238E27FC236}">
                <a16:creationId xmlns:a16="http://schemas.microsoft.com/office/drawing/2014/main" id="{2F04B2D6-B7FF-7135-5D1A-AC5BE6DF511D}"/>
              </a:ext>
            </a:extLst>
          </p:cNvPr>
          <p:cNvSpPr>
            <a:spLocks noGrp="1"/>
          </p:cNvSpPr>
          <p:nvPr>
            <p:ph type="sldNum" sz="quarter" idx="5"/>
          </p:nvPr>
        </p:nvSpPr>
        <p:spPr/>
        <p:txBody>
          <a:bodyPr/>
          <a:lstStyle/>
          <a:p>
            <a:fld id="{BC3A86D8-1D95-4DFF-A26B-8F86AC3AC58E}" type="slidenum">
              <a:rPr lang="en-US" smtClean="0"/>
              <a:t>12</a:t>
            </a:fld>
            <a:endParaRPr lang="en-US"/>
          </a:p>
        </p:txBody>
      </p:sp>
    </p:spTree>
    <p:extLst>
      <p:ext uri="{BB962C8B-B14F-4D97-AF65-F5344CB8AC3E}">
        <p14:creationId xmlns:p14="http://schemas.microsoft.com/office/powerpoint/2010/main" val="860677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this table for your project. Include all activities and deliverables, including ones that were modified or deleted, as well as ones that were added along the way. Use the notes column to add additional explanation or notes on modifications in the activities, deliverables, or start/end dates. </a:t>
            </a:r>
          </a:p>
          <a:p>
            <a:r>
              <a:rPr lang="en-US" dirty="0"/>
              <a:t>Use multiple tables/slides if needed. </a:t>
            </a:r>
          </a:p>
          <a:p>
            <a:endParaRPr lang="en-US" dirty="0"/>
          </a:p>
        </p:txBody>
      </p:sp>
      <p:sp>
        <p:nvSpPr>
          <p:cNvPr id="4" name="Slide Number Placeholder 3"/>
          <p:cNvSpPr>
            <a:spLocks noGrp="1"/>
          </p:cNvSpPr>
          <p:nvPr>
            <p:ph type="sldNum" sz="quarter" idx="5"/>
          </p:nvPr>
        </p:nvSpPr>
        <p:spPr/>
        <p:txBody>
          <a:bodyPr/>
          <a:lstStyle/>
          <a:p>
            <a:fld id="{BC3A86D8-1D95-4DFF-A26B-8F86AC3AC58E}" type="slidenum">
              <a:rPr lang="en-US" smtClean="0"/>
              <a:t>13</a:t>
            </a:fld>
            <a:endParaRPr lang="en-US"/>
          </a:p>
        </p:txBody>
      </p:sp>
    </p:spTree>
    <p:extLst>
      <p:ext uri="{BB962C8B-B14F-4D97-AF65-F5344CB8AC3E}">
        <p14:creationId xmlns:p14="http://schemas.microsoft.com/office/powerpoint/2010/main" val="132533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this table for your project. Include all activities and deliverables, including ones that were modified or deleted, as well as ones that were added along the way. Use the notes column to add additional explanation or notes on modifications in the activities, deliverables, or start/end dates. </a:t>
            </a:r>
          </a:p>
          <a:p>
            <a:r>
              <a:rPr lang="en-US" dirty="0"/>
              <a:t>Use multiple tables/slides if needed. </a:t>
            </a:r>
          </a:p>
          <a:p>
            <a:endParaRPr lang="en-US" dirty="0"/>
          </a:p>
        </p:txBody>
      </p:sp>
      <p:sp>
        <p:nvSpPr>
          <p:cNvPr id="4" name="Slide Number Placeholder 3"/>
          <p:cNvSpPr>
            <a:spLocks noGrp="1"/>
          </p:cNvSpPr>
          <p:nvPr>
            <p:ph type="sldNum" sz="quarter" idx="5"/>
          </p:nvPr>
        </p:nvSpPr>
        <p:spPr/>
        <p:txBody>
          <a:bodyPr/>
          <a:lstStyle/>
          <a:p>
            <a:fld id="{BC3A86D8-1D95-4DFF-A26B-8F86AC3AC58E}" type="slidenum">
              <a:rPr lang="en-US" smtClean="0"/>
              <a:t>14</a:t>
            </a:fld>
            <a:endParaRPr lang="en-US"/>
          </a:p>
        </p:txBody>
      </p:sp>
    </p:spTree>
    <p:extLst>
      <p:ext uri="{BB962C8B-B14F-4D97-AF65-F5344CB8AC3E}">
        <p14:creationId xmlns:p14="http://schemas.microsoft.com/office/powerpoint/2010/main" val="546502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include a bullet list of delays and/or difficulties with project activities or deliverables. Indicate how delays/difficulties are being addressed and managed, and the anticipated dates for getting back on track. </a:t>
            </a:r>
          </a:p>
          <a:p>
            <a:endParaRPr lang="en-US" dirty="0"/>
          </a:p>
        </p:txBody>
      </p:sp>
      <p:sp>
        <p:nvSpPr>
          <p:cNvPr id="4" name="Slide Number Placeholder 3"/>
          <p:cNvSpPr>
            <a:spLocks noGrp="1"/>
          </p:cNvSpPr>
          <p:nvPr>
            <p:ph type="sldNum" sz="quarter" idx="5"/>
          </p:nvPr>
        </p:nvSpPr>
        <p:spPr/>
        <p:txBody>
          <a:bodyPr/>
          <a:lstStyle/>
          <a:p>
            <a:fld id="{BC3A86D8-1D95-4DFF-A26B-8F86AC3AC58E}" type="slidenum">
              <a:rPr lang="en-US" smtClean="0"/>
              <a:t>15</a:t>
            </a:fld>
            <a:endParaRPr lang="en-US"/>
          </a:p>
        </p:txBody>
      </p:sp>
    </p:spTree>
    <p:extLst>
      <p:ext uri="{BB962C8B-B14F-4D97-AF65-F5344CB8AC3E}">
        <p14:creationId xmlns:p14="http://schemas.microsoft.com/office/powerpoint/2010/main" val="2335921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slide to add any other updates or notes about your project, or to share more photos. </a:t>
            </a:r>
          </a:p>
          <a:p>
            <a:endParaRPr lang="en-US" dirty="0"/>
          </a:p>
        </p:txBody>
      </p:sp>
      <p:sp>
        <p:nvSpPr>
          <p:cNvPr id="4" name="Slide Number Placeholder 3"/>
          <p:cNvSpPr>
            <a:spLocks noGrp="1"/>
          </p:cNvSpPr>
          <p:nvPr>
            <p:ph type="sldNum" sz="quarter" idx="5"/>
          </p:nvPr>
        </p:nvSpPr>
        <p:spPr/>
        <p:txBody>
          <a:bodyPr/>
          <a:lstStyle/>
          <a:p>
            <a:fld id="{BC3A86D8-1D95-4DFF-A26B-8F86AC3AC58E}" type="slidenum">
              <a:rPr lang="en-US" smtClean="0"/>
              <a:t>16</a:t>
            </a:fld>
            <a:endParaRPr lang="en-US"/>
          </a:p>
        </p:txBody>
      </p:sp>
    </p:spTree>
    <p:extLst>
      <p:ext uri="{BB962C8B-B14F-4D97-AF65-F5344CB8AC3E}">
        <p14:creationId xmlns:p14="http://schemas.microsoft.com/office/powerpoint/2010/main" val="2221528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2D3E5-7B75-8F54-FC45-7BBB7DEE1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6F152-CED7-BF61-56D6-9C4C743241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27608-8753-B973-F384-8A98DA8D4C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slide to add any other updates or notes about your project, or to share more photos. </a:t>
            </a:r>
          </a:p>
          <a:p>
            <a:endParaRPr lang="en-US" dirty="0"/>
          </a:p>
        </p:txBody>
      </p:sp>
      <p:sp>
        <p:nvSpPr>
          <p:cNvPr id="4" name="Slide Number Placeholder 3">
            <a:extLst>
              <a:ext uri="{FF2B5EF4-FFF2-40B4-BE49-F238E27FC236}">
                <a16:creationId xmlns:a16="http://schemas.microsoft.com/office/drawing/2014/main" id="{48A451BD-FF52-F89E-7EE6-B89B063AAE93}"/>
              </a:ext>
            </a:extLst>
          </p:cNvPr>
          <p:cNvSpPr>
            <a:spLocks noGrp="1"/>
          </p:cNvSpPr>
          <p:nvPr>
            <p:ph type="sldNum" sz="quarter" idx="5"/>
          </p:nvPr>
        </p:nvSpPr>
        <p:spPr/>
        <p:txBody>
          <a:bodyPr/>
          <a:lstStyle/>
          <a:p>
            <a:fld id="{BC3A86D8-1D95-4DFF-A26B-8F86AC3AC58E}" type="slidenum">
              <a:rPr lang="en-US" smtClean="0"/>
              <a:t>17</a:t>
            </a:fld>
            <a:endParaRPr lang="en-US"/>
          </a:p>
        </p:txBody>
      </p:sp>
    </p:spTree>
    <p:extLst>
      <p:ext uri="{BB962C8B-B14F-4D97-AF65-F5344CB8AC3E}">
        <p14:creationId xmlns:p14="http://schemas.microsoft.com/office/powerpoint/2010/main" val="313033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current project highlights, including major events, activities, deliverables, and/or accomplishments. Include the date of achievement/completion for each highlight. </a:t>
            </a:r>
          </a:p>
          <a:p>
            <a:endParaRPr lang="en-US" dirty="0"/>
          </a:p>
        </p:txBody>
      </p:sp>
      <p:sp>
        <p:nvSpPr>
          <p:cNvPr id="4" name="Slide Number Placeholder 3"/>
          <p:cNvSpPr>
            <a:spLocks noGrp="1"/>
          </p:cNvSpPr>
          <p:nvPr>
            <p:ph type="sldNum" sz="quarter" idx="5"/>
          </p:nvPr>
        </p:nvSpPr>
        <p:spPr/>
        <p:txBody>
          <a:bodyPr/>
          <a:lstStyle/>
          <a:p>
            <a:fld id="{BC3A86D8-1D95-4DFF-A26B-8F86AC3AC58E}" type="slidenum">
              <a:rPr lang="en-US" smtClean="0"/>
              <a:t>4</a:t>
            </a:fld>
            <a:endParaRPr lang="en-US"/>
          </a:p>
        </p:txBody>
      </p:sp>
    </p:spTree>
    <p:extLst>
      <p:ext uri="{BB962C8B-B14F-4D97-AF65-F5344CB8AC3E}">
        <p14:creationId xmlns:p14="http://schemas.microsoft.com/office/powerpoint/2010/main" val="261693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26C64-307E-2E86-464F-ADD89D2B63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19BA0-CA8F-74DF-B280-B5140BBECB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2BFFC-F258-5F72-DA8E-D73147094B1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current project highlights, including major events, activities, deliverables, and/or accomplishments. Include the date of achievement/completion for each highlight. </a:t>
            </a:r>
          </a:p>
          <a:p>
            <a:endParaRPr lang="en-US" dirty="0"/>
          </a:p>
        </p:txBody>
      </p:sp>
      <p:sp>
        <p:nvSpPr>
          <p:cNvPr id="4" name="Slide Number Placeholder 3">
            <a:extLst>
              <a:ext uri="{FF2B5EF4-FFF2-40B4-BE49-F238E27FC236}">
                <a16:creationId xmlns:a16="http://schemas.microsoft.com/office/drawing/2014/main" id="{1C48B406-75E5-0AC8-D15C-A464FEBF04D2}"/>
              </a:ext>
            </a:extLst>
          </p:cNvPr>
          <p:cNvSpPr>
            <a:spLocks noGrp="1"/>
          </p:cNvSpPr>
          <p:nvPr>
            <p:ph type="sldNum" sz="quarter" idx="5"/>
          </p:nvPr>
        </p:nvSpPr>
        <p:spPr/>
        <p:txBody>
          <a:bodyPr/>
          <a:lstStyle/>
          <a:p>
            <a:fld id="{BC3A86D8-1D95-4DFF-A26B-8F86AC3AC58E}" type="slidenum">
              <a:rPr lang="en-US" smtClean="0"/>
              <a:t>5</a:t>
            </a:fld>
            <a:endParaRPr lang="en-US"/>
          </a:p>
        </p:txBody>
      </p:sp>
    </p:spTree>
    <p:extLst>
      <p:ext uri="{BB962C8B-B14F-4D97-AF65-F5344CB8AC3E}">
        <p14:creationId xmlns:p14="http://schemas.microsoft.com/office/powerpoint/2010/main" val="353080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CC41-8936-9928-C1B4-21378E4D8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DAABE-8705-D508-A31A-05008D481A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21CF6-C85F-C366-0838-C0EC4DA31B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current project highlights, including major events, activities, deliverables, and/or accomplishments. Include the date of achievement/completion for each highlight. </a:t>
            </a:r>
          </a:p>
          <a:p>
            <a:endParaRPr lang="en-US" dirty="0"/>
          </a:p>
        </p:txBody>
      </p:sp>
      <p:sp>
        <p:nvSpPr>
          <p:cNvPr id="4" name="Slide Number Placeholder 3">
            <a:extLst>
              <a:ext uri="{FF2B5EF4-FFF2-40B4-BE49-F238E27FC236}">
                <a16:creationId xmlns:a16="http://schemas.microsoft.com/office/drawing/2014/main" id="{1AF50660-B117-3358-1E18-E30A6B5D7C96}"/>
              </a:ext>
            </a:extLst>
          </p:cNvPr>
          <p:cNvSpPr>
            <a:spLocks noGrp="1"/>
          </p:cNvSpPr>
          <p:nvPr>
            <p:ph type="sldNum" sz="quarter" idx="5"/>
          </p:nvPr>
        </p:nvSpPr>
        <p:spPr/>
        <p:txBody>
          <a:bodyPr/>
          <a:lstStyle/>
          <a:p>
            <a:fld id="{BC3A86D8-1D95-4DFF-A26B-8F86AC3AC58E}" type="slidenum">
              <a:rPr lang="en-US" smtClean="0"/>
              <a:t>6</a:t>
            </a:fld>
            <a:endParaRPr lang="en-US"/>
          </a:p>
        </p:txBody>
      </p:sp>
    </p:spTree>
    <p:extLst>
      <p:ext uri="{BB962C8B-B14F-4D97-AF65-F5344CB8AC3E}">
        <p14:creationId xmlns:p14="http://schemas.microsoft.com/office/powerpoint/2010/main" val="141935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5B798-D7FD-724A-DDC1-CED37544C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9F3E7-E48F-AE2A-76AF-62C6FE9E6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D5171-0AA2-DA60-8FE8-78962BF385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current project highlights, including major events, activities, deliverables, and/or accomplishments. Include the date of achievement/completion for each highlight. </a:t>
            </a:r>
          </a:p>
          <a:p>
            <a:endParaRPr lang="en-US" dirty="0"/>
          </a:p>
        </p:txBody>
      </p:sp>
      <p:sp>
        <p:nvSpPr>
          <p:cNvPr id="4" name="Slide Number Placeholder 3">
            <a:extLst>
              <a:ext uri="{FF2B5EF4-FFF2-40B4-BE49-F238E27FC236}">
                <a16:creationId xmlns:a16="http://schemas.microsoft.com/office/drawing/2014/main" id="{1099E3DC-9FD4-F4D3-F979-9FCD148AD21F}"/>
              </a:ext>
            </a:extLst>
          </p:cNvPr>
          <p:cNvSpPr>
            <a:spLocks noGrp="1"/>
          </p:cNvSpPr>
          <p:nvPr>
            <p:ph type="sldNum" sz="quarter" idx="5"/>
          </p:nvPr>
        </p:nvSpPr>
        <p:spPr/>
        <p:txBody>
          <a:bodyPr/>
          <a:lstStyle/>
          <a:p>
            <a:fld id="{BC3A86D8-1D95-4DFF-A26B-8F86AC3AC58E}" type="slidenum">
              <a:rPr lang="en-US" smtClean="0"/>
              <a:t>7</a:t>
            </a:fld>
            <a:endParaRPr lang="en-US"/>
          </a:p>
        </p:txBody>
      </p:sp>
    </p:spTree>
    <p:extLst>
      <p:ext uri="{BB962C8B-B14F-4D97-AF65-F5344CB8AC3E}">
        <p14:creationId xmlns:p14="http://schemas.microsoft.com/office/powerpoint/2010/main" val="488045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FE478-4844-98D2-2C8D-FBAF1EC00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3D2EC-DA7E-3191-8C4B-AB54BC68C6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07546-8BDD-5DDA-26C3-B093A44F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current project highlights, including major events, activities, deliverables, and/or accomplishments. Include the date of achievement/completion for each highlight. </a:t>
            </a:r>
          </a:p>
          <a:p>
            <a:endParaRPr lang="en-US" dirty="0"/>
          </a:p>
        </p:txBody>
      </p:sp>
      <p:sp>
        <p:nvSpPr>
          <p:cNvPr id="4" name="Slide Number Placeholder 3">
            <a:extLst>
              <a:ext uri="{FF2B5EF4-FFF2-40B4-BE49-F238E27FC236}">
                <a16:creationId xmlns:a16="http://schemas.microsoft.com/office/drawing/2014/main" id="{BA0F153D-3984-6A7C-38CF-6BFFBF049420}"/>
              </a:ext>
            </a:extLst>
          </p:cNvPr>
          <p:cNvSpPr>
            <a:spLocks noGrp="1"/>
          </p:cNvSpPr>
          <p:nvPr>
            <p:ph type="sldNum" sz="quarter" idx="5"/>
          </p:nvPr>
        </p:nvSpPr>
        <p:spPr/>
        <p:txBody>
          <a:bodyPr/>
          <a:lstStyle/>
          <a:p>
            <a:fld id="{BC3A86D8-1D95-4DFF-A26B-8F86AC3AC58E}" type="slidenum">
              <a:rPr lang="en-US" smtClean="0"/>
              <a:t>8</a:t>
            </a:fld>
            <a:endParaRPr lang="en-US"/>
          </a:p>
        </p:txBody>
      </p:sp>
    </p:spTree>
    <p:extLst>
      <p:ext uri="{BB962C8B-B14F-4D97-AF65-F5344CB8AC3E}">
        <p14:creationId xmlns:p14="http://schemas.microsoft.com/office/powerpoint/2010/main" val="288710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1B870-3628-B186-E95C-8DFC1E67B6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8295F-516F-38DD-1EA3-2675304ABC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B0CCD-4F00-E89C-6E4A-5A4211C9D7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current project highlights, including major events, activities, deliverables, and/or accomplishments. Include the date of achievement/completion for each highlight. </a:t>
            </a:r>
          </a:p>
          <a:p>
            <a:endParaRPr lang="en-US" dirty="0"/>
          </a:p>
        </p:txBody>
      </p:sp>
      <p:sp>
        <p:nvSpPr>
          <p:cNvPr id="4" name="Slide Number Placeholder 3">
            <a:extLst>
              <a:ext uri="{FF2B5EF4-FFF2-40B4-BE49-F238E27FC236}">
                <a16:creationId xmlns:a16="http://schemas.microsoft.com/office/drawing/2014/main" id="{088AAB7A-4BC1-7B79-94A0-4CDD8B994457}"/>
              </a:ext>
            </a:extLst>
          </p:cNvPr>
          <p:cNvSpPr>
            <a:spLocks noGrp="1"/>
          </p:cNvSpPr>
          <p:nvPr>
            <p:ph type="sldNum" sz="quarter" idx="5"/>
          </p:nvPr>
        </p:nvSpPr>
        <p:spPr/>
        <p:txBody>
          <a:bodyPr/>
          <a:lstStyle/>
          <a:p>
            <a:fld id="{BC3A86D8-1D95-4DFF-A26B-8F86AC3AC58E}" type="slidenum">
              <a:rPr lang="en-US" smtClean="0"/>
              <a:t>9</a:t>
            </a:fld>
            <a:endParaRPr lang="en-US"/>
          </a:p>
        </p:txBody>
      </p:sp>
    </p:spTree>
    <p:extLst>
      <p:ext uri="{BB962C8B-B14F-4D97-AF65-F5344CB8AC3E}">
        <p14:creationId xmlns:p14="http://schemas.microsoft.com/office/powerpoint/2010/main" val="9695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56ADC-CBF4-11B6-C765-B62C76AF6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CF583-E05C-AB21-02D1-145C12CF3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7AA0C-0AF1-E083-6FED-28FA97B0CE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current project highlights, including major events, activities, deliverables, and/or accomplishments. Include the date of achievement/completion for each highlight. </a:t>
            </a:r>
          </a:p>
          <a:p>
            <a:endParaRPr lang="en-US" dirty="0"/>
          </a:p>
        </p:txBody>
      </p:sp>
      <p:sp>
        <p:nvSpPr>
          <p:cNvPr id="4" name="Slide Number Placeholder 3">
            <a:extLst>
              <a:ext uri="{FF2B5EF4-FFF2-40B4-BE49-F238E27FC236}">
                <a16:creationId xmlns:a16="http://schemas.microsoft.com/office/drawing/2014/main" id="{08BBDF2E-5305-E127-F3BD-9EDD3F89951C}"/>
              </a:ext>
            </a:extLst>
          </p:cNvPr>
          <p:cNvSpPr>
            <a:spLocks noGrp="1"/>
          </p:cNvSpPr>
          <p:nvPr>
            <p:ph type="sldNum" sz="quarter" idx="5"/>
          </p:nvPr>
        </p:nvSpPr>
        <p:spPr/>
        <p:txBody>
          <a:bodyPr/>
          <a:lstStyle/>
          <a:p>
            <a:fld id="{BC3A86D8-1D95-4DFF-A26B-8F86AC3AC58E}" type="slidenum">
              <a:rPr lang="en-US" smtClean="0"/>
              <a:t>10</a:t>
            </a:fld>
            <a:endParaRPr lang="en-US"/>
          </a:p>
        </p:txBody>
      </p:sp>
    </p:spTree>
    <p:extLst>
      <p:ext uri="{BB962C8B-B14F-4D97-AF65-F5344CB8AC3E}">
        <p14:creationId xmlns:p14="http://schemas.microsoft.com/office/powerpoint/2010/main" val="93278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49567-E463-80DC-BE62-837D86D3B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AA4E8-649C-72B1-15D4-38A3BEEDD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427AC3-71E1-61D7-0BDE-E3ABDC583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the current project highlights, including major events, activities, deliverables, and/or accomplishments. Include the date of achievement/completion for each highlight. </a:t>
            </a:r>
          </a:p>
          <a:p>
            <a:endParaRPr lang="en-US" dirty="0"/>
          </a:p>
        </p:txBody>
      </p:sp>
      <p:sp>
        <p:nvSpPr>
          <p:cNvPr id="4" name="Slide Number Placeholder 3">
            <a:extLst>
              <a:ext uri="{FF2B5EF4-FFF2-40B4-BE49-F238E27FC236}">
                <a16:creationId xmlns:a16="http://schemas.microsoft.com/office/drawing/2014/main" id="{032333D8-522D-6730-19FE-0FFE3466B497}"/>
              </a:ext>
            </a:extLst>
          </p:cNvPr>
          <p:cNvSpPr>
            <a:spLocks noGrp="1"/>
          </p:cNvSpPr>
          <p:nvPr>
            <p:ph type="sldNum" sz="quarter" idx="5"/>
          </p:nvPr>
        </p:nvSpPr>
        <p:spPr/>
        <p:txBody>
          <a:bodyPr/>
          <a:lstStyle/>
          <a:p>
            <a:fld id="{BC3A86D8-1D95-4DFF-A26B-8F86AC3AC58E}" type="slidenum">
              <a:rPr lang="en-US" smtClean="0"/>
              <a:t>11</a:t>
            </a:fld>
            <a:endParaRPr lang="en-US"/>
          </a:p>
        </p:txBody>
      </p:sp>
    </p:spTree>
    <p:extLst>
      <p:ext uri="{BB962C8B-B14F-4D97-AF65-F5344CB8AC3E}">
        <p14:creationId xmlns:p14="http://schemas.microsoft.com/office/powerpoint/2010/main" val="883798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66700" y="1028700"/>
            <a:ext cx="11658600" cy="5600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718C8BC-3817-BA43-A697-C0F8A79E6437}"/>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3971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2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129204"/>
            <a:ext cx="5721406" cy="2385891"/>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pic>
        <p:nvPicPr>
          <p:cNvPr id="2" name="Picture 1">
            <a:extLst>
              <a:ext uri="{FF2B5EF4-FFF2-40B4-BE49-F238E27FC236}">
                <a16:creationId xmlns:a16="http://schemas.microsoft.com/office/drawing/2014/main" id="{81A0E6D6-9362-0336-F73B-E529BD7B3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1129205"/>
            <a:ext cx="6096000" cy="2385891"/>
          </a:xfrm>
          <a:prstGeom prst="rect">
            <a:avLst/>
          </a:prstGeom>
        </p:spPr>
      </p:pic>
      <p:sp>
        <p:nvSpPr>
          <p:cNvPr id="11" name="Content Placeholder 2"/>
          <p:cNvSpPr>
            <a:spLocks noGrp="1"/>
          </p:cNvSpPr>
          <p:nvPr>
            <p:ph sz="quarter" idx="19"/>
          </p:nvPr>
        </p:nvSpPr>
        <p:spPr>
          <a:xfrm>
            <a:off x="6203894" y="1282535"/>
            <a:ext cx="5721406" cy="2067395"/>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49CDA116-D369-F40D-EC0F-C825C4CCEF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82399"/>
            <a:ext cx="5988106" cy="2385891"/>
          </a:xfrm>
          <a:prstGeom prst="rect">
            <a:avLst/>
          </a:prstGeom>
        </p:spPr>
      </p:pic>
      <p:sp>
        <p:nvSpPr>
          <p:cNvPr id="7" name="Content Placeholder 2">
            <a:extLst>
              <a:ext uri="{FF2B5EF4-FFF2-40B4-BE49-F238E27FC236}">
                <a16:creationId xmlns:a16="http://schemas.microsoft.com/office/drawing/2014/main" id="{159BAF71-9616-4CB0-8C00-98FF21188111}"/>
              </a:ext>
            </a:extLst>
          </p:cNvPr>
          <p:cNvSpPr>
            <a:spLocks noGrp="1"/>
          </p:cNvSpPr>
          <p:nvPr>
            <p:ph sz="quarter" idx="20"/>
          </p:nvPr>
        </p:nvSpPr>
        <p:spPr>
          <a:xfrm>
            <a:off x="266700" y="3835729"/>
            <a:ext cx="5599710" cy="2067395"/>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CDD263EA-1EF5-718F-933D-2C471664A719}"/>
              </a:ext>
            </a:extLst>
          </p:cNvPr>
          <p:cNvSpPr>
            <a:spLocks noGrp="1"/>
          </p:cNvSpPr>
          <p:nvPr>
            <p:ph sz="quarter" idx="21"/>
          </p:nvPr>
        </p:nvSpPr>
        <p:spPr>
          <a:xfrm>
            <a:off x="6228113" y="3682399"/>
            <a:ext cx="5721406" cy="2385891"/>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941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9" name="Text Placeholder 3"/>
          <p:cNvSpPr>
            <a:spLocks noGrp="1"/>
          </p:cNvSpPr>
          <p:nvPr>
            <p:ph type="body" sz="quarter" idx="13"/>
          </p:nvPr>
        </p:nvSpPr>
        <p:spPr>
          <a:xfrm>
            <a:off x="266700" y="1028700"/>
            <a:ext cx="5719572" cy="666241"/>
          </a:xfrm>
        </p:spPr>
        <p:txBody>
          <a:bodyPr bIns="0" anchor="b"/>
          <a:lstStyle>
            <a:lvl1pPr>
              <a:defRPr sz="1500">
                <a:solidFill>
                  <a:schemeClr val="tx1">
                    <a:lumMod val="75000"/>
                    <a:lumOff val="25000"/>
                  </a:schemeClr>
                </a:solidFill>
              </a:defRPr>
            </a:lvl1pPr>
          </a:lstStyle>
          <a:p>
            <a:pPr lvl="0"/>
            <a:r>
              <a:rPr lang="en-US"/>
              <a:t>Click to edit Master text styles</a:t>
            </a:r>
          </a:p>
        </p:txBody>
      </p:sp>
      <p:sp>
        <p:nvSpPr>
          <p:cNvPr id="13" name="Content Placeholder 2"/>
          <p:cNvSpPr>
            <a:spLocks noGrp="1"/>
          </p:cNvSpPr>
          <p:nvPr>
            <p:ph sz="quarter" idx="16"/>
          </p:nvPr>
        </p:nvSpPr>
        <p:spPr>
          <a:xfrm>
            <a:off x="266700"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sz="quarter" idx="19"/>
          </p:nvPr>
        </p:nvSpPr>
        <p:spPr>
          <a:xfrm>
            <a:off x="6203894"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0"/>
          </p:nvPr>
        </p:nvSpPr>
        <p:spPr>
          <a:xfrm>
            <a:off x="6205728" y="1028700"/>
            <a:ext cx="5719572" cy="666241"/>
          </a:xfrm>
        </p:spPr>
        <p:txBody>
          <a:bodyPr bIns="0" anchor="b"/>
          <a:lstStyle>
            <a:lvl1pPr>
              <a:defRPr sz="1500">
                <a:solidFill>
                  <a:schemeClr val="tx1">
                    <a:lumMod val="75000"/>
                    <a:lumOff val="25000"/>
                  </a:schemeClr>
                </a:solidFill>
              </a:defRPr>
            </a:lvl1pPr>
          </a:lstStyle>
          <a:p>
            <a:pPr lvl="0"/>
            <a:r>
              <a:rPr lang="en-US"/>
              <a:t>Click to edit Master text styles</a:t>
            </a:r>
          </a:p>
        </p:txBody>
      </p:sp>
      <p:sp>
        <p:nvSpPr>
          <p:cNvPr id="3" name="Title 2">
            <a:extLst>
              <a:ext uri="{FF2B5EF4-FFF2-40B4-BE49-F238E27FC236}">
                <a16:creationId xmlns:a16="http://schemas.microsoft.com/office/drawing/2014/main" id="{1D0F7681-D094-4E6D-0DF0-99CD21DC42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415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256410" y="1028700"/>
            <a:ext cx="7668889"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CC30DB31-FD65-4D95-4478-6813E7F155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4681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 2 Odd Sec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sz="quarter" idx="15"/>
          </p:nvPr>
        </p:nvSpPr>
        <p:spPr>
          <a:xfrm>
            <a:off x="8145982"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sz="quarter" idx="16"/>
          </p:nvPr>
        </p:nvSpPr>
        <p:spPr>
          <a:xfrm>
            <a:off x="266700" y="1028700"/>
            <a:ext cx="766888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0384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userDrawn="1"/>
        </p:nvCxnSpPr>
        <p:spPr>
          <a:xfrm>
            <a:off x="381000" y="377586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16" name="Content Placeholder 2"/>
          <p:cNvSpPr>
            <a:spLocks noGrp="1"/>
          </p:cNvSpPr>
          <p:nvPr>
            <p:ph sz="quarter" idx="22"/>
          </p:nvPr>
        </p:nvSpPr>
        <p:spPr>
          <a:xfrm>
            <a:off x="2667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quarter" idx="24"/>
          </p:nvPr>
        </p:nvSpPr>
        <p:spPr>
          <a:xfrm>
            <a:off x="61722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911407"/>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Custom-Quad">
    <p:spTree>
      <p:nvGrpSpPr>
        <p:cNvPr id="1" name=""/>
        <p:cNvGrpSpPr/>
        <p:nvPr/>
      </p:nvGrpSpPr>
      <p:grpSpPr>
        <a:xfrm>
          <a:off x="0" y="0"/>
          <a:ext cx="0" cy="0"/>
          <a:chOff x="0" y="0"/>
          <a:chExt cx="0" cy="0"/>
        </a:xfrm>
      </p:grpSpPr>
      <p:cxnSp>
        <p:nvCxnSpPr>
          <p:cNvPr id="4" name="Straight Connector 3"/>
          <p:cNvCxnSpPr/>
          <p:nvPr userDrawn="1"/>
        </p:nvCxnSpPr>
        <p:spPr>
          <a:xfrm>
            <a:off x="381000" y="343081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Content Placeholder 4"/>
          <p:cNvSpPr>
            <a:spLocks noGrp="1"/>
          </p:cNvSpPr>
          <p:nvPr>
            <p:ph sz="quarter" idx="24"/>
          </p:nvPr>
        </p:nvSpPr>
        <p:spPr>
          <a:xfrm>
            <a:off x="61722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2"/>
          </p:nvPr>
        </p:nvSpPr>
        <p:spPr>
          <a:xfrm>
            <a:off x="2667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quarter" idx="23"/>
          </p:nvPr>
        </p:nvSpPr>
        <p:spPr>
          <a:xfrm>
            <a:off x="61722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1"/>
          <p:cNvSpPr>
            <a:spLocks noGrp="1"/>
          </p:cNvSpPr>
          <p:nvPr>
            <p:ph sz="quarter" idx="15"/>
          </p:nvPr>
        </p:nvSpPr>
        <p:spPr>
          <a:xfrm>
            <a:off x="2667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01760378"/>
      </p:ext>
    </p:extLst>
  </p:cSld>
  <p:clrMapOvr>
    <a:masterClrMapping/>
  </p:clrMapOvr>
  <p:extLst>
    <p:ext uri="{DCECCB84-F9BA-43D5-87BE-67443E8EF086}">
      <p15:sldGuideLst xmlns:p15="http://schemas.microsoft.com/office/powerpoint/2012/main">
        <p15:guide id="1" orient="horz" pos="2088">
          <p15:clr>
            <a:srgbClr val="FBAE40"/>
          </p15:clr>
        </p15:guide>
        <p15:guide id="2" orient="horz" pos="2232">
          <p15:clr>
            <a:srgbClr val="FBAE40"/>
          </p15:clr>
        </p15:guide>
        <p15:guide id="3" pos="3888">
          <p15:clr>
            <a:srgbClr val="FBAE40"/>
          </p15:clr>
        </p15:guide>
        <p15:guide id="4" pos="3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Tri-Chart Bottom">
    <p:spTree>
      <p:nvGrpSpPr>
        <p:cNvPr id="1" name=""/>
        <p:cNvGrpSpPr/>
        <p:nvPr/>
      </p:nvGrpSpPr>
      <p:grpSpPr>
        <a:xfrm>
          <a:off x="0" y="0"/>
          <a:ext cx="0" cy="0"/>
          <a:chOff x="0" y="0"/>
          <a:chExt cx="0" cy="0"/>
        </a:xfrm>
      </p:grpSpPr>
      <p:sp>
        <p:nvSpPr>
          <p:cNvPr id="16" name="Content Placeholder 3"/>
          <p:cNvSpPr>
            <a:spLocks noGrp="1"/>
          </p:cNvSpPr>
          <p:nvPr>
            <p:ph sz="quarter" idx="22"/>
          </p:nvPr>
        </p:nvSpPr>
        <p:spPr>
          <a:xfrm>
            <a:off x="266700" y="3855720"/>
            <a:ext cx="116586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1"/>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2872667"/>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Tri-Chart Top">
    <p:spTree>
      <p:nvGrpSpPr>
        <p:cNvPr id="1" name=""/>
        <p:cNvGrpSpPr/>
        <p:nvPr/>
      </p:nvGrpSpPr>
      <p:grpSpPr>
        <a:xfrm>
          <a:off x="0" y="0"/>
          <a:ext cx="0" cy="0"/>
          <a:chOff x="0" y="0"/>
          <a:chExt cx="0" cy="0"/>
        </a:xfrm>
      </p:grpSpPr>
      <p:sp>
        <p:nvSpPr>
          <p:cNvPr id="17" name="Content Placeholder 3"/>
          <p:cNvSpPr>
            <a:spLocks noGrp="1"/>
          </p:cNvSpPr>
          <p:nvPr>
            <p:ph sz="quarter" idx="23"/>
          </p:nvPr>
        </p:nvSpPr>
        <p:spPr>
          <a:xfrm>
            <a:off x="61722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sz="quarter" idx="15"/>
          </p:nvPr>
        </p:nvSpPr>
        <p:spPr>
          <a:xfrm>
            <a:off x="2667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
          <p:cNvSpPr>
            <a:spLocks noGrp="1"/>
          </p:cNvSpPr>
          <p:nvPr>
            <p:ph sz="quarter" idx="22"/>
          </p:nvPr>
        </p:nvSpPr>
        <p:spPr>
          <a:xfrm>
            <a:off x="266700" y="1024178"/>
            <a:ext cx="116586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6588705"/>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23EB7-47BD-A421-AD32-BA7882ED26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5241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34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21" name="Text Placeholder 2"/>
          <p:cNvSpPr>
            <a:spLocks noGrp="1"/>
          </p:cNvSpPr>
          <p:nvPr>
            <p:ph idx="1"/>
          </p:nvPr>
        </p:nvSpPr>
        <p:spPr bwMode="auto">
          <a:xfrm>
            <a:off x="266700" y="6191103"/>
            <a:ext cx="11658600" cy="438297"/>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0" name="Content Placeholder 3"/>
          <p:cNvSpPr>
            <a:spLocks noGrp="1"/>
          </p:cNvSpPr>
          <p:nvPr>
            <p:ph sz="quarter" idx="12"/>
          </p:nvPr>
        </p:nvSpPr>
        <p:spPr>
          <a:xfrm>
            <a:off x="266700" y="1028700"/>
            <a:ext cx="11658600" cy="5086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58453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Sub-Hea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81B7D1B-45C4-10E6-37B0-CA551BD32FBE}"/>
              </a:ext>
            </a:extLst>
          </p:cNvPr>
          <p:cNvSpPr/>
          <p:nvPr userDrawn="1"/>
        </p:nvSpPr>
        <p:spPr>
          <a:xfrm>
            <a:off x="0" y="5861723"/>
            <a:ext cx="1746491" cy="767677"/>
          </a:xfrm>
          <a:prstGeom prst="rect">
            <a:avLst/>
          </a:prstGeom>
          <a:solidFill>
            <a:srgbClr val="0A20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9B0C9B0D-F8E9-9907-02D4-FE1491DE9F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76732"/>
            <a:ext cx="7880263" cy="3042887"/>
          </a:xfrm>
          <a:prstGeom prst="rect">
            <a:avLst/>
          </a:prstGeom>
        </p:spPr>
      </p:pic>
      <p:sp>
        <p:nvSpPr>
          <p:cNvPr id="14" name="Title Placeholder 1"/>
          <p:cNvSpPr>
            <a:spLocks noGrp="1"/>
          </p:cNvSpPr>
          <p:nvPr>
            <p:ph type="title"/>
          </p:nvPr>
        </p:nvSpPr>
        <p:spPr bwMode="auto">
          <a:xfrm>
            <a:off x="266700" y="1971620"/>
            <a:ext cx="7556500" cy="1285874"/>
          </a:xfrm>
          <a:prstGeom prst="rect">
            <a:avLst/>
          </a:prstGeom>
          <a:noFill/>
          <a:ln w="9525">
            <a:noFill/>
            <a:miter lim="800000"/>
            <a:headEnd/>
            <a:tailEnd/>
          </a:ln>
        </p:spPr>
        <p:txBody>
          <a:bodyPr anchor="ctr"/>
          <a:lstStyle>
            <a:lvl1pPr>
              <a:defRPr sz="3200" baseline="0">
                <a:solidFill>
                  <a:schemeClr val="bg2"/>
                </a:solidFill>
              </a:defRPr>
            </a:lvl1pPr>
          </a:lstStyle>
          <a:p>
            <a:pPr lvl="0"/>
            <a:r>
              <a:rPr lang="en-US"/>
              <a:t>Click to edit Master title style</a:t>
            </a:r>
            <a:endParaRPr lang="en-US" dirty="0"/>
          </a:p>
        </p:txBody>
      </p:sp>
      <p:sp>
        <p:nvSpPr>
          <p:cNvPr id="3" name="Text Box 14">
            <a:extLst>
              <a:ext uri="{FF2B5EF4-FFF2-40B4-BE49-F238E27FC236}">
                <a16:creationId xmlns:a16="http://schemas.microsoft.com/office/drawing/2014/main" id="{B8FD0A53-E9E1-93CC-5F3F-ED183C4566E7}"/>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sp>
        <p:nvSpPr>
          <p:cNvPr id="7" name="Date Placeholder 1">
            <a:extLst>
              <a:ext uri="{FF2B5EF4-FFF2-40B4-BE49-F238E27FC236}">
                <a16:creationId xmlns:a16="http://schemas.microsoft.com/office/drawing/2014/main" id="{22B933D6-5752-A997-866D-7335507E65DB}"/>
              </a:ext>
            </a:extLst>
          </p:cNvPr>
          <p:cNvSpPr>
            <a:spLocks noGrp="1"/>
          </p:cNvSpPr>
          <p:nvPr>
            <p:ph type="dt" sz="half" idx="13"/>
          </p:nvPr>
        </p:nvSpPr>
        <p:spPr>
          <a:xfrm>
            <a:off x="266700" y="4369659"/>
            <a:ext cx="2761673" cy="385825"/>
          </a:xfrm>
          <a:prstGeom prst="rect">
            <a:avLst/>
          </a:prstGeom>
          <a:ln>
            <a:noFill/>
          </a:ln>
        </p:spPr>
        <p:txBody>
          <a:bodyPr/>
          <a:lstStyle>
            <a:lvl1pPr algn="l">
              <a:defRPr sz="2000">
                <a:solidFill>
                  <a:schemeClr val="bg2"/>
                </a:solidFill>
                <a:latin typeface="Calibri" panose="020F0502020204030204" pitchFamily="34" charset="0"/>
                <a:cs typeface="Calibri" panose="020F0502020204030204" pitchFamily="34" charset="0"/>
              </a:defRPr>
            </a:lvl1pPr>
          </a:lstStyle>
          <a:p>
            <a:endParaRPr lang="en-US" dirty="0"/>
          </a:p>
        </p:txBody>
      </p:sp>
      <p:sp>
        <p:nvSpPr>
          <p:cNvPr id="6" name="Text Placeholder 5">
            <a:extLst>
              <a:ext uri="{FF2B5EF4-FFF2-40B4-BE49-F238E27FC236}">
                <a16:creationId xmlns:a16="http://schemas.microsoft.com/office/drawing/2014/main" id="{C008EFED-3BCF-3D51-6D9E-AD06321572BA}"/>
              </a:ext>
            </a:extLst>
          </p:cNvPr>
          <p:cNvSpPr>
            <a:spLocks noGrp="1"/>
          </p:cNvSpPr>
          <p:nvPr>
            <p:ph type="body" sz="quarter" idx="12"/>
          </p:nvPr>
        </p:nvSpPr>
        <p:spPr>
          <a:xfrm>
            <a:off x="266700" y="3373383"/>
            <a:ext cx="7556500" cy="854075"/>
          </a:xfrm>
          <a:ln>
            <a:noFill/>
          </a:ln>
        </p:spPr>
        <p:txBody>
          <a:bodyPr anchor="ctr"/>
          <a:lstStyle>
            <a:lvl1pPr marL="0" indent="0">
              <a:defRPr>
                <a:solidFill>
                  <a:schemeClr val="bg2"/>
                </a:solidFill>
              </a:defRPr>
            </a:lvl1pPr>
          </a:lstStyle>
          <a:p>
            <a:pPr lvl="0"/>
            <a:r>
              <a:rPr lang="en-US"/>
              <a:t>Click to edit Master text styles</a:t>
            </a:r>
          </a:p>
        </p:txBody>
      </p:sp>
      <p:sp>
        <p:nvSpPr>
          <p:cNvPr id="4" name="TextBox 3">
            <a:extLst>
              <a:ext uri="{FF2B5EF4-FFF2-40B4-BE49-F238E27FC236}">
                <a16:creationId xmlns:a16="http://schemas.microsoft.com/office/drawing/2014/main" id="{E5C84ACA-743B-B2D6-BA2E-B0EA9914B72A}"/>
              </a:ext>
            </a:extLst>
          </p:cNvPr>
          <p:cNvSpPr txBox="1"/>
          <p:nvPr userDrawn="1"/>
        </p:nvSpPr>
        <p:spPr>
          <a:xfrm>
            <a:off x="5348356" y="21259"/>
            <a:ext cx="1574514" cy="215444"/>
          </a:xfrm>
          <a:prstGeom prst="rect">
            <a:avLst/>
          </a:prstGeom>
          <a:noFill/>
        </p:spPr>
        <p:txBody>
          <a:bodyPr wrap="square" lIns="0" tIns="0" rIns="0" bIns="0" rtlCol="0" anchor="b">
            <a:spAutoFit/>
          </a:bodyPr>
          <a:lstStyle/>
          <a:p>
            <a:pPr algn="ctr"/>
            <a:r>
              <a:rPr lang="en-US" sz="1400" b="1" dirty="0">
                <a:solidFill>
                  <a:srgbClr val="00B050"/>
                </a:solidFill>
              </a:rPr>
              <a:t>UNCLASSIFIED</a:t>
            </a:r>
          </a:p>
        </p:txBody>
      </p:sp>
      <p:sp>
        <p:nvSpPr>
          <p:cNvPr id="9" name="TextBox 8">
            <a:extLst>
              <a:ext uri="{FF2B5EF4-FFF2-40B4-BE49-F238E27FC236}">
                <a16:creationId xmlns:a16="http://schemas.microsoft.com/office/drawing/2014/main" id="{3FF4A1C1-C871-EF93-96A5-2379D7E0575B}"/>
              </a:ext>
            </a:extLst>
          </p:cNvPr>
          <p:cNvSpPr txBox="1"/>
          <p:nvPr userDrawn="1"/>
        </p:nvSpPr>
        <p:spPr>
          <a:xfrm>
            <a:off x="5354516" y="6629400"/>
            <a:ext cx="1574514" cy="215444"/>
          </a:xfrm>
          <a:prstGeom prst="rect">
            <a:avLst/>
          </a:prstGeom>
          <a:noFill/>
        </p:spPr>
        <p:txBody>
          <a:bodyPr wrap="square" lIns="0" tIns="0" rIns="0" bIns="0" rtlCol="0" anchor="b">
            <a:spAutoFit/>
          </a:bodyPr>
          <a:lstStyle/>
          <a:p>
            <a:pPr algn="ctr"/>
            <a:r>
              <a:rPr lang="en-US" sz="1400" b="1" dirty="0">
                <a:solidFill>
                  <a:srgbClr val="00B050"/>
                </a:solidFill>
              </a:rPr>
              <a:t>UNCLASSIFIED</a:t>
            </a:r>
          </a:p>
        </p:txBody>
      </p:sp>
      <p:pic>
        <p:nvPicPr>
          <p:cNvPr id="10" name="Picture 9">
            <a:extLst>
              <a:ext uri="{FF2B5EF4-FFF2-40B4-BE49-F238E27FC236}">
                <a16:creationId xmlns:a16="http://schemas.microsoft.com/office/drawing/2014/main" id="{9C5A7118-A130-1023-AFDC-5F542EBD33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640" y="464300"/>
            <a:ext cx="7772400" cy="1010412"/>
          </a:xfrm>
          <a:prstGeom prst="rect">
            <a:avLst/>
          </a:prstGeom>
        </p:spPr>
      </p:pic>
      <p:sp>
        <p:nvSpPr>
          <p:cNvPr id="12" name="Picture Placeholder 16">
            <a:extLst>
              <a:ext uri="{FF2B5EF4-FFF2-40B4-BE49-F238E27FC236}">
                <a16:creationId xmlns:a16="http://schemas.microsoft.com/office/drawing/2014/main" id="{6D4A08CC-F623-844D-34D7-90648B82A899}"/>
              </a:ext>
            </a:extLst>
          </p:cNvPr>
          <p:cNvSpPr>
            <a:spLocks noGrp="1" noChangeAspect="1"/>
          </p:cNvSpPr>
          <p:nvPr>
            <p:ph type="pic" sz="quarter" idx="14"/>
          </p:nvPr>
        </p:nvSpPr>
        <p:spPr>
          <a:xfrm>
            <a:off x="7823200" y="1702309"/>
            <a:ext cx="4368800" cy="3594969"/>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pic>
        <p:nvPicPr>
          <p:cNvPr id="17" name="Picture 16" descr="A picture containing qr code&#10;&#10;Description automatically generated">
            <a:extLst>
              <a:ext uri="{FF2B5EF4-FFF2-40B4-BE49-F238E27FC236}">
                <a16:creationId xmlns:a16="http://schemas.microsoft.com/office/drawing/2014/main" id="{5FF16037-0837-6EBF-FCCB-4C6F18FC974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66701" y="5979200"/>
            <a:ext cx="1170214" cy="519255"/>
          </a:xfrm>
          <a:prstGeom prst="rect">
            <a:avLst/>
          </a:prstGeom>
        </p:spPr>
      </p:pic>
      <p:sp>
        <p:nvSpPr>
          <p:cNvPr id="20" name="TextBox 19">
            <a:extLst>
              <a:ext uri="{FF2B5EF4-FFF2-40B4-BE49-F238E27FC236}">
                <a16:creationId xmlns:a16="http://schemas.microsoft.com/office/drawing/2014/main" id="{37C28D47-6523-CEC3-D3BC-660EE4D20FE2}"/>
              </a:ext>
            </a:extLst>
          </p:cNvPr>
          <p:cNvSpPr txBox="1"/>
          <p:nvPr userDrawn="1"/>
        </p:nvSpPr>
        <p:spPr>
          <a:xfrm>
            <a:off x="2013192" y="6081661"/>
            <a:ext cx="3308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Calibri" panose="020F0502020204030204" pitchFamily="34" charset="0"/>
              </a:rPr>
              <a:t>www.EngineeringWithNature.org</a:t>
            </a:r>
          </a:p>
        </p:txBody>
      </p:sp>
      <p:pic>
        <p:nvPicPr>
          <p:cNvPr id="11" name="Picture 10">
            <a:extLst>
              <a:ext uri="{FF2B5EF4-FFF2-40B4-BE49-F238E27FC236}">
                <a16:creationId xmlns:a16="http://schemas.microsoft.com/office/drawing/2014/main" id="{F1264A1F-8A8E-C26B-2257-E526AFC81CF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a:off x="1516291" y="5860937"/>
            <a:ext cx="10407935" cy="767677"/>
          </a:xfrm>
          <a:prstGeom prst="rect">
            <a:avLst/>
          </a:prstGeom>
        </p:spPr>
      </p:pic>
    </p:spTree>
    <p:extLst>
      <p:ext uri="{BB962C8B-B14F-4D97-AF65-F5344CB8AC3E}">
        <p14:creationId xmlns:p14="http://schemas.microsoft.com/office/powerpoint/2010/main" val="3780271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header - no Sub-Hea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81B7D1B-45C4-10E6-37B0-CA551BD32FBE}"/>
              </a:ext>
            </a:extLst>
          </p:cNvPr>
          <p:cNvSpPr/>
          <p:nvPr userDrawn="1"/>
        </p:nvSpPr>
        <p:spPr>
          <a:xfrm>
            <a:off x="0" y="5880970"/>
            <a:ext cx="1746491" cy="748430"/>
          </a:xfrm>
          <a:prstGeom prst="rect">
            <a:avLst/>
          </a:prstGeom>
          <a:solidFill>
            <a:srgbClr val="1B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9B0C9B0D-F8E9-9907-02D4-FE1491DE9F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76732"/>
            <a:ext cx="7880263" cy="3042887"/>
          </a:xfrm>
          <a:prstGeom prst="rect">
            <a:avLst/>
          </a:prstGeom>
        </p:spPr>
      </p:pic>
      <p:sp>
        <p:nvSpPr>
          <p:cNvPr id="14" name="Title Placeholder 1"/>
          <p:cNvSpPr>
            <a:spLocks noGrp="1"/>
          </p:cNvSpPr>
          <p:nvPr>
            <p:ph type="title"/>
          </p:nvPr>
        </p:nvSpPr>
        <p:spPr bwMode="auto">
          <a:xfrm>
            <a:off x="266700" y="1971620"/>
            <a:ext cx="7556500" cy="1285874"/>
          </a:xfrm>
          <a:prstGeom prst="rect">
            <a:avLst/>
          </a:prstGeom>
          <a:noFill/>
          <a:ln w="9525">
            <a:noFill/>
            <a:miter lim="800000"/>
            <a:headEnd/>
            <a:tailEnd/>
          </a:ln>
        </p:spPr>
        <p:txBody>
          <a:bodyPr anchor="ctr"/>
          <a:lstStyle>
            <a:lvl1pPr>
              <a:defRPr sz="3200" baseline="0">
                <a:solidFill>
                  <a:schemeClr val="bg2"/>
                </a:solidFill>
              </a:defRPr>
            </a:lvl1pPr>
          </a:lstStyle>
          <a:p>
            <a:pPr lvl="0"/>
            <a:r>
              <a:rPr lang="en-US"/>
              <a:t>Click to edit Master title style</a:t>
            </a:r>
            <a:endParaRPr lang="en-US" dirty="0"/>
          </a:p>
        </p:txBody>
      </p:sp>
      <p:sp>
        <p:nvSpPr>
          <p:cNvPr id="3" name="Text Box 14">
            <a:extLst>
              <a:ext uri="{FF2B5EF4-FFF2-40B4-BE49-F238E27FC236}">
                <a16:creationId xmlns:a16="http://schemas.microsoft.com/office/drawing/2014/main" id="{B8FD0A53-E9E1-93CC-5F3F-ED183C4566E7}"/>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sp>
        <p:nvSpPr>
          <p:cNvPr id="7" name="Date Placeholder 1">
            <a:extLst>
              <a:ext uri="{FF2B5EF4-FFF2-40B4-BE49-F238E27FC236}">
                <a16:creationId xmlns:a16="http://schemas.microsoft.com/office/drawing/2014/main" id="{22B933D6-5752-A997-866D-7335507E65DB}"/>
              </a:ext>
            </a:extLst>
          </p:cNvPr>
          <p:cNvSpPr>
            <a:spLocks noGrp="1"/>
          </p:cNvSpPr>
          <p:nvPr>
            <p:ph type="dt" sz="half" idx="13"/>
          </p:nvPr>
        </p:nvSpPr>
        <p:spPr>
          <a:xfrm>
            <a:off x="266700" y="4369659"/>
            <a:ext cx="2761673" cy="385825"/>
          </a:xfrm>
          <a:prstGeom prst="rect">
            <a:avLst/>
          </a:prstGeom>
          <a:ln>
            <a:noFill/>
          </a:ln>
        </p:spPr>
        <p:txBody>
          <a:bodyPr/>
          <a:lstStyle>
            <a:lvl1pPr algn="l">
              <a:defRPr sz="2000">
                <a:solidFill>
                  <a:schemeClr val="bg2"/>
                </a:solidFill>
                <a:latin typeface="Calibri" panose="020F0502020204030204" pitchFamily="34" charset="0"/>
                <a:cs typeface="Calibri" panose="020F0502020204030204" pitchFamily="34" charset="0"/>
              </a:defRPr>
            </a:lvl1pPr>
          </a:lstStyle>
          <a:p>
            <a:endParaRPr lang="en-US" dirty="0"/>
          </a:p>
        </p:txBody>
      </p:sp>
      <p:sp>
        <p:nvSpPr>
          <p:cNvPr id="6" name="Text Placeholder 5">
            <a:extLst>
              <a:ext uri="{FF2B5EF4-FFF2-40B4-BE49-F238E27FC236}">
                <a16:creationId xmlns:a16="http://schemas.microsoft.com/office/drawing/2014/main" id="{C008EFED-3BCF-3D51-6D9E-AD06321572BA}"/>
              </a:ext>
            </a:extLst>
          </p:cNvPr>
          <p:cNvSpPr>
            <a:spLocks noGrp="1"/>
          </p:cNvSpPr>
          <p:nvPr>
            <p:ph type="body" sz="quarter" idx="12"/>
          </p:nvPr>
        </p:nvSpPr>
        <p:spPr>
          <a:xfrm>
            <a:off x="266700" y="3373383"/>
            <a:ext cx="7556500" cy="854075"/>
          </a:xfrm>
          <a:ln>
            <a:noFill/>
          </a:ln>
        </p:spPr>
        <p:txBody>
          <a:bodyPr anchor="ctr"/>
          <a:lstStyle>
            <a:lvl1pPr marL="0" indent="0">
              <a:defRPr>
                <a:solidFill>
                  <a:schemeClr val="bg2"/>
                </a:solidFill>
              </a:defRPr>
            </a:lvl1pPr>
          </a:lstStyle>
          <a:p>
            <a:pPr lvl="0"/>
            <a:r>
              <a:rPr lang="en-US"/>
              <a:t>Click to edit Master text styles</a:t>
            </a:r>
          </a:p>
        </p:txBody>
      </p:sp>
      <p:sp>
        <p:nvSpPr>
          <p:cNvPr id="4" name="TextBox 3">
            <a:extLst>
              <a:ext uri="{FF2B5EF4-FFF2-40B4-BE49-F238E27FC236}">
                <a16:creationId xmlns:a16="http://schemas.microsoft.com/office/drawing/2014/main" id="{E5C84ACA-743B-B2D6-BA2E-B0EA9914B72A}"/>
              </a:ext>
            </a:extLst>
          </p:cNvPr>
          <p:cNvSpPr txBox="1"/>
          <p:nvPr userDrawn="1"/>
        </p:nvSpPr>
        <p:spPr>
          <a:xfrm>
            <a:off x="5348356" y="21259"/>
            <a:ext cx="1574514" cy="215444"/>
          </a:xfrm>
          <a:prstGeom prst="rect">
            <a:avLst/>
          </a:prstGeom>
          <a:noFill/>
        </p:spPr>
        <p:txBody>
          <a:bodyPr wrap="square" lIns="0" tIns="0" rIns="0" bIns="0" rtlCol="0" anchor="b">
            <a:spAutoFit/>
          </a:bodyPr>
          <a:lstStyle/>
          <a:p>
            <a:pPr algn="ctr"/>
            <a:r>
              <a:rPr lang="en-US" sz="1400" b="1" dirty="0">
                <a:solidFill>
                  <a:srgbClr val="00B050"/>
                </a:solidFill>
              </a:rPr>
              <a:t>UNCLASSIFIED</a:t>
            </a:r>
          </a:p>
        </p:txBody>
      </p:sp>
      <p:sp>
        <p:nvSpPr>
          <p:cNvPr id="9" name="TextBox 8">
            <a:extLst>
              <a:ext uri="{FF2B5EF4-FFF2-40B4-BE49-F238E27FC236}">
                <a16:creationId xmlns:a16="http://schemas.microsoft.com/office/drawing/2014/main" id="{3FF4A1C1-C871-EF93-96A5-2379D7E0575B}"/>
              </a:ext>
            </a:extLst>
          </p:cNvPr>
          <p:cNvSpPr txBox="1"/>
          <p:nvPr userDrawn="1"/>
        </p:nvSpPr>
        <p:spPr>
          <a:xfrm>
            <a:off x="5354516" y="6629400"/>
            <a:ext cx="1574514" cy="215444"/>
          </a:xfrm>
          <a:prstGeom prst="rect">
            <a:avLst/>
          </a:prstGeom>
          <a:noFill/>
        </p:spPr>
        <p:txBody>
          <a:bodyPr wrap="square" lIns="0" tIns="0" rIns="0" bIns="0" rtlCol="0" anchor="b">
            <a:spAutoFit/>
          </a:bodyPr>
          <a:lstStyle/>
          <a:p>
            <a:pPr algn="ctr"/>
            <a:r>
              <a:rPr lang="en-US" sz="1400" b="1" dirty="0">
                <a:solidFill>
                  <a:srgbClr val="00B050"/>
                </a:solidFill>
              </a:rPr>
              <a:t>UNCLASSIFIED</a:t>
            </a:r>
          </a:p>
        </p:txBody>
      </p:sp>
      <p:pic>
        <p:nvPicPr>
          <p:cNvPr id="10" name="Picture 9">
            <a:extLst>
              <a:ext uri="{FF2B5EF4-FFF2-40B4-BE49-F238E27FC236}">
                <a16:creationId xmlns:a16="http://schemas.microsoft.com/office/drawing/2014/main" id="{9C5A7118-A130-1023-AFDC-5F542EBD33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640" y="464300"/>
            <a:ext cx="7772400" cy="1010412"/>
          </a:xfrm>
          <a:prstGeom prst="rect">
            <a:avLst/>
          </a:prstGeom>
        </p:spPr>
      </p:pic>
      <p:sp>
        <p:nvSpPr>
          <p:cNvPr id="12" name="Picture Placeholder 16">
            <a:extLst>
              <a:ext uri="{FF2B5EF4-FFF2-40B4-BE49-F238E27FC236}">
                <a16:creationId xmlns:a16="http://schemas.microsoft.com/office/drawing/2014/main" id="{6D4A08CC-F623-844D-34D7-90648B82A899}"/>
              </a:ext>
            </a:extLst>
          </p:cNvPr>
          <p:cNvSpPr>
            <a:spLocks noGrp="1" noChangeAspect="1"/>
          </p:cNvSpPr>
          <p:nvPr>
            <p:ph type="pic" sz="quarter" idx="14"/>
          </p:nvPr>
        </p:nvSpPr>
        <p:spPr>
          <a:xfrm>
            <a:off x="7823200" y="1702309"/>
            <a:ext cx="4368800" cy="1726691"/>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pic>
        <p:nvPicPr>
          <p:cNvPr id="17" name="Picture 16" descr="A picture containing qr code&#10;&#10;Description automatically generated">
            <a:extLst>
              <a:ext uri="{FF2B5EF4-FFF2-40B4-BE49-F238E27FC236}">
                <a16:creationId xmlns:a16="http://schemas.microsoft.com/office/drawing/2014/main" id="{5FF16037-0837-6EBF-FCCB-4C6F18FC974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66701" y="6006700"/>
            <a:ext cx="1170214" cy="519255"/>
          </a:xfrm>
          <a:prstGeom prst="rect">
            <a:avLst/>
          </a:prstGeom>
        </p:spPr>
      </p:pic>
      <p:pic>
        <p:nvPicPr>
          <p:cNvPr id="18" name="Picture 17">
            <a:extLst>
              <a:ext uri="{FF2B5EF4-FFF2-40B4-BE49-F238E27FC236}">
                <a16:creationId xmlns:a16="http://schemas.microsoft.com/office/drawing/2014/main" id="{8F780E27-E9ED-7494-FF2F-9C1678A8342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a:off x="1746491" y="5880970"/>
            <a:ext cx="8763169" cy="748430"/>
          </a:xfrm>
          <a:prstGeom prst="rect">
            <a:avLst/>
          </a:prstGeom>
        </p:spPr>
      </p:pic>
      <p:sp>
        <p:nvSpPr>
          <p:cNvPr id="20" name="TextBox 19">
            <a:extLst>
              <a:ext uri="{FF2B5EF4-FFF2-40B4-BE49-F238E27FC236}">
                <a16:creationId xmlns:a16="http://schemas.microsoft.com/office/drawing/2014/main" id="{37C28D47-6523-CEC3-D3BC-660EE4D20FE2}"/>
              </a:ext>
            </a:extLst>
          </p:cNvPr>
          <p:cNvSpPr txBox="1"/>
          <p:nvPr userDrawn="1"/>
        </p:nvSpPr>
        <p:spPr>
          <a:xfrm>
            <a:off x="2013192" y="6081661"/>
            <a:ext cx="3308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Calibri" panose="020F0502020204030204" pitchFamily="34" charset="0"/>
              </a:rPr>
              <a:t>www.EngineeringWithNature.org</a:t>
            </a:r>
          </a:p>
        </p:txBody>
      </p:sp>
      <p:sp>
        <p:nvSpPr>
          <p:cNvPr id="2" name="Picture Placeholder 16">
            <a:extLst>
              <a:ext uri="{FF2B5EF4-FFF2-40B4-BE49-F238E27FC236}">
                <a16:creationId xmlns:a16="http://schemas.microsoft.com/office/drawing/2014/main" id="{734B35BF-9482-9F6C-AAEE-65079FE4040F}"/>
              </a:ext>
            </a:extLst>
          </p:cNvPr>
          <p:cNvSpPr>
            <a:spLocks noGrp="1" noChangeAspect="1"/>
          </p:cNvSpPr>
          <p:nvPr>
            <p:ph type="pic" sz="quarter" idx="15"/>
          </p:nvPr>
        </p:nvSpPr>
        <p:spPr>
          <a:xfrm>
            <a:off x="7823200" y="3433565"/>
            <a:ext cx="4368800" cy="1726691"/>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422115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621E1-7214-62DF-1159-2FAA7CD96E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1682150"/>
            <a:ext cx="6096000" cy="3916010"/>
          </a:xfrm>
          <a:prstGeom prst="rect">
            <a:avLst/>
          </a:prstGeom>
        </p:spPr>
      </p:pic>
      <p:sp>
        <p:nvSpPr>
          <p:cNvPr id="3" name="Content Placeholder 2"/>
          <p:cNvSpPr>
            <a:spLocks noGrp="1"/>
          </p:cNvSpPr>
          <p:nvPr>
            <p:ph sz="quarter" idx="15"/>
          </p:nvPr>
        </p:nvSpPr>
        <p:spPr>
          <a:xfrm>
            <a:off x="266700" y="1028700"/>
            <a:ext cx="5721406" cy="5600700"/>
          </a:xfrm>
        </p:spPr>
        <p:txBody>
          <a:bodyPr/>
          <a:lstStyle>
            <a:lvl1pPr>
              <a:defRPr sz="1200">
                <a:solidFill>
                  <a:srgbClr val="0E203B"/>
                </a:solidFill>
              </a:defRPr>
            </a:lvl1pPr>
            <a:lvl2pPr>
              <a:defRPr sz="1200">
                <a:solidFill>
                  <a:srgbClr val="0E203B"/>
                </a:solidFill>
              </a:defRPr>
            </a:lvl2pPr>
            <a:lvl3pPr>
              <a:defRPr sz="1200">
                <a:solidFill>
                  <a:srgbClr val="0E203B"/>
                </a:solidFill>
              </a:defRPr>
            </a:lvl3pPr>
            <a:lvl4pPr>
              <a:defRPr sz="1200">
                <a:solidFill>
                  <a:srgbClr val="0E203B"/>
                </a:solidFill>
              </a:defRPr>
            </a:lvl4pPr>
            <a:lvl5pPr>
              <a:defRPr sz="1200">
                <a:solidFill>
                  <a:srgbClr val="0E203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quarter" idx="19"/>
          </p:nvPr>
        </p:nvSpPr>
        <p:spPr>
          <a:xfrm>
            <a:off x="6203894" y="2042160"/>
            <a:ext cx="5721406" cy="3220720"/>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57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 2 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5D42F8-9677-9E25-D996-73A93C421E12}"/>
              </a:ext>
            </a:extLst>
          </p:cNvPr>
          <p:cNvSpPr/>
          <p:nvPr userDrawn="1"/>
        </p:nvSpPr>
        <p:spPr>
          <a:xfrm>
            <a:off x="6096000" y="1682150"/>
            <a:ext cx="6096000" cy="3923003"/>
          </a:xfrm>
          <a:prstGeom prst="rect">
            <a:avLst/>
          </a:prstGeom>
          <a:solidFill>
            <a:srgbClr val="82B2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sz="quarter" idx="15"/>
          </p:nvPr>
        </p:nvSpPr>
        <p:spPr>
          <a:xfrm>
            <a:off x="266700" y="1028700"/>
            <a:ext cx="5721406" cy="5600700"/>
          </a:xfrm>
        </p:spPr>
        <p:txBody>
          <a:bodyPr/>
          <a:lstStyle>
            <a:lvl1pPr>
              <a:defRPr sz="1200">
                <a:solidFill>
                  <a:srgbClr val="0E203B"/>
                </a:solidFill>
              </a:defRPr>
            </a:lvl1pPr>
            <a:lvl2pPr>
              <a:defRPr sz="1200">
                <a:solidFill>
                  <a:srgbClr val="0E203B"/>
                </a:solidFill>
              </a:defRPr>
            </a:lvl2pPr>
            <a:lvl3pPr>
              <a:defRPr sz="1200">
                <a:solidFill>
                  <a:srgbClr val="0E203B"/>
                </a:solidFill>
              </a:defRPr>
            </a:lvl3pPr>
            <a:lvl4pPr>
              <a:defRPr sz="1200">
                <a:solidFill>
                  <a:srgbClr val="0E203B"/>
                </a:solidFill>
              </a:defRPr>
            </a:lvl4pPr>
            <a:lvl5pPr>
              <a:defRPr sz="1200">
                <a:solidFill>
                  <a:srgbClr val="0E203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quarter" idx="19"/>
          </p:nvPr>
        </p:nvSpPr>
        <p:spPr>
          <a:xfrm>
            <a:off x="6203894" y="2042160"/>
            <a:ext cx="5721406" cy="3220720"/>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241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 2 Sec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621E1-7214-62DF-1159-2FAA7CD96E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1995" y="1682150"/>
            <a:ext cx="7810005" cy="3916010"/>
          </a:xfrm>
          <a:prstGeom prst="rect">
            <a:avLst/>
          </a:prstGeom>
        </p:spPr>
      </p:pic>
      <p:sp>
        <p:nvSpPr>
          <p:cNvPr id="11" name="Content Placeholder 2"/>
          <p:cNvSpPr>
            <a:spLocks noGrp="1"/>
          </p:cNvSpPr>
          <p:nvPr>
            <p:ph sz="quarter" idx="19"/>
          </p:nvPr>
        </p:nvSpPr>
        <p:spPr>
          <a:xfrm>
            <a:off x="4583875" y="2042160"/>
            <a:ext cx="7341425" cy="3220720"/>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sp>
        <p:nvSpPr>
          <p:cNvPr id="6" name="Picture Placeholder 16">
            <a:extLst>
              <a:ext uri="{FF2B5EF4-FFF2-40B4-BE49-F238E27FC236}">
                <a16:creationId xmlns:a16="http://schemas.microsoft.com/office/drawing/2014/main" id="{9E21F6DD-A482-64BD-E21D-7EDA64B1DBE5}"/>
              </a:ext>
            </a:extLst>
          </p:cNvPr>
          <p:cNvSpPr>
            <a:spLocks noGrp="1" noChangeAspect="1"/>
          </p:cNvSpPr>
          <p:nvPr>
            <p:ph type="pic" sz="quarter" idx="14"/>
          </p:nvPr>
        </p:nvSpPr>
        <p:spPr>
          <a:xfrm>
            <a:off x="0" y="1488553"/>
            <a:ext cx="4381995" cy="4294730"/>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484688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 2 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50C1C0-0E81-A4AC-CBE6-77BDBFACD159}"/>
              </a:ext>
            </a:extLst>
          </p:cNvPr>
          <p:cNvSpPr/>
          <p:nvPr userDrawn="1"/>
        </p:nvSpPr>
        <p:spPr>
          <a:xfrm>
            <a:off x="4381995" y="1682150"/>
            <a:ext cx="7810005" cy="3923003"/>
          </a:xfrm>
          <a:prstGeom prst="rect">
            <a:avLst/>
          </a:prstGeom>
          <a:solidFill>
            <a:srgbClr val="82B2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ontent Placeholder 2"/>
          <p:cNvSpPr>
            <a:spLocks noGrp="1"/>
          </p:cNvSpPr>
          <p:nvPr>
            <p:ph sz="quarter" idx="19"/>
          </p:nvPr>
        </p:nvSpPr>
        <p:spPr>
          <a:xfrm>
            <a:off x="4583875" y="2042160"/>
            <a:ext cx="7341425" cy="3220720"/>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sp>
        <p:nvSpPr>
          <p:cNvPr id="6" name="Picture Placeholder 16">
            <a:extLst>
              <a:ext uri="{FF2B5EF4-FFF2-40B4-BE49-F238E27FC236}">
                <a16:creationId xmlns:a16="http://schemas.microsoft.com/office/drawing/2014/main" id="{9E21F6DD-A482-64BD-E21D-7EDA64B1DBE5}"/>
              </a:ext>
            </a:extLst>
          </p:cNvPr>
          <p:cNvSpPr>
            <a:spLocks noGrp="1" noChangeAspect="1"/>
          </p:cNvSpPr>
          <p:nvPr>
            <p:ph type="pic" sz="quarter" idx="14"/>
          </p:nvPr>
        </p:nvSpPr>
        <p:spPr>
          <a:xfrm>
            <a:off x="0" y="1488553"/>
            <a:ext cx="4381995" cy="4294730"/>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4336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 2 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50C1C0-0E81-A4AC-CBE6-77BDBFACD159}"/>
              </a:ext>
            </a:extLst>
          </p:cNvPr>
          <p:cNvSpPr/>
          <p:nvPr userDrawn="1"/>
        </p:nvSpPr>
        <p:spPr>
          <a:xfrm>
            <a:off x="4381995" y="1325891"/>
            <a:ext cx="7810005" cy="1883532"/>
          </a:xfrm>
          <a:prstGeom prst="rect">
            <a:avLst/>
          </a:prstGeom>
          <a:solidFill>
            <a:srgbClr val="768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ontent Placeholder 2"/>
          <p:cNvSpPr>
            <a:spLocks noGrp="1"/>
          </p:cNvSpPr>
          <p:nvPr>
            <p:ph sz="quarter" idx="19"/>
          </p:nvPr>
        </p:nvSpPr>
        <p:spPr>
          <a:xfrm>
            <a:off x="4582803" y="1494483"/>
            <a:ext cx="7341425" cy="1546348"/>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sp>
        <p:nvSpPr>
          <p:cNvPr id="6" name="Picture Placeholder 16">
            <a:extLst>
              <a:ext uri="{FF2B5EF4-FFF2-40B4-BE49-F238E27FC236}">
                <a16:creationId xmlns:a16="http://schemas.microsoft.com/office/drawing/2014/main" id="{9E21F6DD-A482-64BD-E21D-7EDA64B1DBE5}"/>
              </a:ext>
            </a:extLst>
          </p:cNvPr>
          <p:cNvSpPr>
            <a:spLocks noGrp="1" noChangeAspect="1"/>
          </p:cNvSpPr>
          <p:nvPr>
            <p:ph type="pic" sz="quarter" idx="14"/>
          </p:nvPr>
        </p:nvSpPr>
        <p:spPr>
          <a:xfrm>
            <a:off x="0" y="1132293"/>
            <a:ext cx="4381995" cy="2278662"/>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sp>
        <p:nvSpPr>
          <p:cNvPr id="3" name="Picture Placeholder 16">
            <a:extLst>
              <a:ext uri="{FF2B5EF4-FFF2-40B4-BE49-F238E27FC236}">
                <a16:creationId xmlns:a16="http://schemas.microsoft.com/office/drawing/2014/main" id="{3F88FF65-E186-4F80-A344-F0C6D9595A5A}"/>
              </a:ext>
            </a:extLst>
          </p:cNvPr>
          <p:cNvSpPr>
            <a:spLocks noGrp="1" noChangeAspect="1"/>
          </p:cNvSpPr>
          <p:nvPr>
            <p:ph type="pic" sz="quarter" idx="20"/>
          </p:nvPr>
        </p:nvSpPr>
        <p:spPr>
          <a:xfrm>
            <a:off x="7813963" y="3648578"/>
            <a:ext cx="4381995" cy="2278662"/>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9CC65DC1-F1AE-40A5-32CC-C4246308A630}"/>
              </a:ext>
            </a:extLst>
          </p:cNvPr>
          <p:cNvSpPr/>
          <p:nvPr userDrawn="1"/>
        </p:nvSpPr>
        <p:spPr>
          <a:xfrm>
            <a:off x="0" y="3867210"/>
            <a:ext cx="7810005" cy="1883532"/>
          </a:xfrm>
          <a:prstGeom prst="rect">
            <a:avLst/>
          </a:prstGeom>
          <a:solidFill>
            <a:srgbClr val="768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F367C135-0C67-C0ED-E45F-1312CADADA3E}"/>
              </a:ext>
            </a:extLst>
          </p:cNvPr>
          <p:cNvSpPr>
            <a:spLocks noGrp="1"/>
          </p:cNvSpPr>
          <p:nvPr>
            <p:ph sz="quarter" idx="21"/>
          </p:nvPr>
        </p:nvSpPr>
        <p:spPr>
          <a:xfrm>
            <a:off x="200808" y="4035802"/>
            <a:ext cx="7341425" cy="1546348"/>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7042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 2 Secti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sp>
        <p:nvSpPr>
          <p:cNvPr id="3" name="Picture Placeholder 16">
            <a:extLst>
              <a:ext uri="{FF2B5EF4-FFF2-40B4-BE49-F238E27FC236}">
                <a16:creationId xmlns:a16="http://schemas.microsoft.com/office/drawing/2014/main" id="{3F88FF65-E186-4F80-A344-F0C6D9595A5A}"/>
              </a:ext>
            </a:extLst>
          </p:cNvPr>
          <p:cNvSpPr>
            <a:spLocks noGrp="1" noChangeAspect="1"/>
          </p:cNvSpPr>
          <p:nvPr>
            <p:ph type="pic" sz="quarter" idx="20"/>
          </p:nvPr>
        </p:nvSpPr>
        <p:spPr>
          <a:xfrm>
            <a:off x="7813963" y="3648578"/>
            <a:ext cx="4381995" cy="2278662"/>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9CC65DC1-F1AE-40A5-32CC-C4246308A630}"/>
              </a:ext>
            </a:extLst>
          </p:cNvPr>
          <p:cNvSpPr/>
          <p:nvPr userDrawn="1"/>
        </p:nvSpPr>
        <p:spPr>
          <a:xfrm>
            <a:off x="0" y="3867210"/>
            <a:ext cx="7810005" cy="1883532"/>
          </a:xfrm>
          <a:prstGeom prst="rect">
            <a:avLst/>
          </a:prstGeom>
          <a:solidFill>
            <a:srgbClr val="768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F367C135-0C67-C0ED-E45F-1312CADADA3E}"/>
              </a:ext>
            </a:extLst>
          </p:cNvPr>
          <p:cNvSpPr>
            <a:spLocks noGrp="1"/>
          </p:cNvSpPr>
          <p:nvPr>
            <p:ph sz="quarter" idx="21"/>
          </p:nvPr>
        </p:nvSpPr>
        <p:spPr>
          <a:xfrm>
            <a:off x="200808" y="4035802"/>
            <a:ext cx="7341425" cy="1546348"/>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16">
            <a:extLst>
              <a:ext uri="{FF2B5EF4-FFF2-40B4-BE49-F238E27FC236}">
                <a16:creationId xmlns:a16="http://schemas.microsoft.com/office/drawing/2014/main" id="{0E9711A6-8714-B074-3760-D89C14F007A3}"/>
              </a:ext>
            </a:extLst>
          </p:cNvPr>
          <p:cNvSpPr>
            <a:spLocks noGrp="1" noChangeAspect="1"/>
          </p:cNvSpPr>
          <p:nvPr>
            <p:ph type="pic" sz="quarter" idx="22"/>
          </p:nvPr>
        </p:nvSpPr>
        <p:spPr>
          <a:xfrm>
            <a:off x="7813963" y="1178511"/>
            <a:ext cx="4381995" cy="2278662"/>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sp>
        <p:nvSpPr>
          <p:cNvPr id="9" name="Rectangle 8">
            <a:extLst>
              <a:ext uri="{FF2B5EF4-FFF2-40B4-BE49-F238E27FC236}">
                <a16:creationId xmlns:a16="http://schemas.microsoft.com/office/drawing/2014/main" id="{CBBE1E38-CF22-507F-62A0-070D712DBDC3}"/>
              </a:ext>
            </a:extLst>
          </p:cNvPr>
          <p:cNvSpPr/>
          <p:nvPr userDrawn="1"/>
        </p:nvSpPr>
        <p:spPr>
          <a:xfrm>
            <a:off x="0" y="1397143"/>
            <a:ext cx="7810005" cy="1883532"/>
          </a:xfrm>
          <a:prstGeom prst="rect">
            <a:avLst/>
          </a:prstGeom>
          <a:solidFill>
            <a:srgbClr val="768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9A3E213F-3CC2-9986-FF2B-4BF587998739}"/>
              </a:ext>
            </a:extLst>
          </p:cNvPr>
          <p:cNvSpPr>
            <a:spLocks noGrp="1"/>
          </p:cNvSpPr>
          <p:nvPr>
            <p:ph sz="quarter" idx="23"/>
          </p:nvPr>
        </p:nvSpPr>
        <p:spPr>
          <a:xfrm>
            <a:off x="200808" y="1565735"/>
            <a:ext cx="7341425" cy="1546348"/>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83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 2 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50C1C0-0E81-A4AC-CBE6-77BDBFACD159}"/>
              </a:ext>
            </a:extLst>
          </p:cNvPr>
          <p:cNvSpPr/>
          <p:nvPr userDrawn="1"/>
        </p:nvSpPr>
        <p:spPr>
          <a:xfrm>
            <a:off x="4381995" y="1325891"/>
            <a:ext cx="7810005" cy="1883532"/>
          </a:xfrm>
          <a:prstGeom prst="rect">
            <a:avLst/>
          </a:prstGeom>
          <a:solidFill>
            <a:srgbClr val="82B2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ontent Placeholder 2"/>
          <p:cNvSpPr>
            <a:spLocks noGrp="1"/>
          </p:cNvSpPr>
          <p:nvPr>
            <p:ph sz="quarter" idx="19"/>
          </p:nvPr>
        </p:nvSpPr>
        <p:spPr>
          <a:xfrm>
            <a:off x="4582803" y="1494483"/>
            <a:ext cx="7341425" cy="1546348"/>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sp>
        <p:nvSpPr>
          <p:cNvPr id="6" name="Picture Placeholder 16">
            <a:extLst>
              <a:ext uri="{FF2B5EF4-FFF2-40B4-BE49-F238E27FC236}">
                <a16:creationId xmlns:a16="http://schemas.microsoft.com/office/drawing/2014/main" id="{9E21F6DD-A482-64BD-E21D-7EDA64B1DBE5}"/>
              </a:ext>
            </a:extLst>
          </p:cNvPr>
          <p:cNvSpPr>
            <a:spLocks noGrp="1" noChangeAspect="1"/>
          </p:cNvSpPr>
          <p:nvPr>
            <p:ph type="pic" sz="quarter" idx="14"/>
          </p:nvPr>
        </p:nvSpPr>
        <p:spPr>
          <a:xfrm>
            <a:off x="0" y="1132293"/>
            <a:ext cx="4381995" cy="2278662"/>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sp>
        <p:nvSpPr>
          <p:cNvPr id="3" name="Picture Placeholder 16">
            <a:extLst>
              <a:ext uri="{FF2B5EF4-FFF2-40B4-BE49-F238E27FC236}">
                <a16:creationId xmlns:a16="http://schemas.microsoft.com/office/drawing/2014/main" id="{3F88FF65-E186-4F80-A344-F0C6D9595A5A}"/>
              </a:ext>
            </a:extLst>
          </p:cNvPr>
          <p:cNvSpPr>
            <a:spLocks noGrp="1" noChangeAspect="1"/>
          </p:cNvSpPr>
          <p:nvPr>
            <p:ph type="pic" sz="quarter" idx="20"/>
          </p:nvPr>
        </p:nvSpPr>
        <p:spPr>
          <a:xfrm>
            <a:off x="7813963" y="3648578"/>
            <a:ext cx="4381995" cy="2278662"/>
          </a:xfrm>
          <a:prstGeom prst="rect">
            <a:avLst/>
          </a:prstGeom>
          <a:solidFill>
            <a:schemeClr val="tx2"/>
          </a:solidFill>
          <a:ln w="38100">
            <a:noFill/>
          </a:ln>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9CC65DC1-F1AE-40A5-32CC-C4246308A630}"/>
              </a:ext>
            </a:extLst>
          </p:cNvPr>
          <p:cNvSpPr/>
          <p:nvPr userDrawn="1"/>
        </p:nvSpPr>
        <p:spPr>
          <a:xfrm>
            <a:off x="0" y="3867210"/>
            <a:ext cx="7810005" cy="1883532"/>
          </a:xfrm>
          <a:prstGeom prst="rect">
            <a:avLst/>
          </a:prstGeom>
          <a:solidFill>
            <a:srgbClr val="82B2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F367C135-0C67-C0ED-E45F-1312CADADA3E}"/>
              </a:ext>
            </a:extLst>
          </p:cNvPr>
          <p:cNvSpPr>
            <a:spLocks noGrp="1"/>
          </p:cNvSpPr>
          <p:nvPr>
            <p:ph sz="quarter" idx="21"/>
          </p:nvPr>
        </p:nvSpPr>
        <p:spPr>
          <a:xfrm>
            <a:off x="200808" y="4035802"/>
            <a:ext cx="7341425" cy="1546348"/>
          </a:xfrm>
        </p:spPr>
        <p:txBody>
          <a:bodyPr/>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24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601946-F927-31EC-79BA-5750C71C4AB4}"/>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802880" y="6302119"/>
            <a:ext cx="4414761" cy="360680"/>
          </a:xfrm>
          <a:prstGeom prst="rect">
            <a:avLst/>
          </a:prstGeom>
        </p:spPr>
      </p:pic>
      <p:pic>
        <p:nvPicPr>
          <p:cNvPr id="12" name="Picture 11">
            <a:extLst>
              <a:ext uri="{FF2B5EF4-FFF2-40B4-BE49-F238E27FC236}">
                <a16:creationId xmlns:a16="http://schemas.microsoft.com/office/drawing/2014/main" id="{1089CAF6-8143-BCB9-B0D1-294AAFC13459}"/>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2103120" y="206393"/>
            <a:ext cx="10088880" cy="755508"/>
          </a:xfrm>
          <a:prstGeom prst="rect">
            <a:avLst/>
          </a:prstGeom>
        </p:spPr>
      </p:pic>
      <p:sp>
        <p:nvSpPr>
          <p:cNvPr id="10" name="TextBox 9">
            <a:extLst>
              <a:ext uri="{FF2B5EF4-FFF2-40B4-BE49-F238E27FC236}">
                <a16:creationId xmlns:a16="http://schemas.microsoft.com/office/drawing/2014/main" id="{E5929BCB-46A0-A5B8-189B-126209C896C9}"/>
              </a:ext>
            </a:extLst>
          </p:cNvPr>
          <p:cNvSpPr txBox="1"/>
          <p:nvPr userDrawn="1"/>
        </p:nvSpPr>
        <p:spPr>
          <a:xfrm>
            <a:off x="5348356" y="21259"/>
            <a:ext cx="1574514" cy="215444"/>
          </a:xfrm>
          <a:prstGeom prst="rect">
            <a:avLst/>
          </a:prstGeom>
          <a:noFill/>
        </p:spPr>
        <p:txBody>
          <a:bodyPr wrap="square" lIns="0" tIns="0" rIns="0" bIns="0" rtlCol="0" anchor="b">
            <a:spAutoFit/>
          </a:bodyPr>
          <a:lstStyle/>
          <a:p>
            <a:pPr algn="ctr"/>
            <a:r>
              <a:rPr lang="en-US" sz="1400" b="1" dirty="0">
                <a:solidFill>
                  <a:srgbClr val="00B050"/>
                </a:solidFill>
              </a:rPr>
              <a:t>UNCLASSIFIED</a:t>
            </a:r>
          </a:p>
        </p:txBody>
      </p:sp>
      <p:sp>
        <p:nvSpPr>
          <p:cNvPr id="4099" name="Title Placeholder 1"/>
          <p:cNvSpPr>
            <a:spLocks noGrp="1"/>
          </p:cNvSpPr>
          <p:nvPr>
            <p:ph type="title"/>
          </p:nvPr>
        </p:nvSpPr>
        <p:spPr bwMode="auto">
          <a:xfrm>
            <a:off x="2103120" y="206391"/>
            <a:ext cx="9821108" cy="755509"/>
          </a:xfrm>
          <a:prstGeom prst="rect">
            <a:avLst/>
          </a:prstGeom>
          <a:noFill/>
          <a:ln w="9525">
            <a:noFill/>
            <a:miter lim="800000"/>
            <a:headEnd/>
            <a:tailEnd/>
          </a:ln>
        </p:spPr>
        <p:txBody>
          <a:bodyPr vert="horz" wrap="square" lIns="45720" tIns="0" rIns="0" bIns="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33" name="Picture 6"/>
          <p:cNvPicPr>
            <a:picLocks noChangeAspect="1"/>
          </p:cNvPicPr>
          <p:nvPr/>
        </p:nvPicPr>
        <p:blipFill>
          <a:blip r:embed="rId25"/>
          <a:srcRect/>
          <a:stretch>
            <a:fillRect/>
          </a:stretch>
        </p:blipFill>
        <p:spPr bwMode="auto">
          <a:xfrm>
            <a:off x="6079067" y="3416309"/>
            <a:ext cx="25400" cy="3175"/>
          </a:xfrm>
          <a:prstGeom prst="rect">
            <a:avLst/>
          </a:prstGeom>
          <a:noFill/>
          <a:ln w="9525">
            <a:noFill/>
            <a:miter lim="800000"/>
            <a:headEnd/>
            <a:tailEnd/>
          </a:ln>
        </p:spPr>
      </p:pic>
      <p:sp>
        <p:nvSpPr>
          <p:cNvPr id="5" name="Text Box 14">
            <a:extLst>
              <a:ext uri="{FF2B5EF4-FFF2-40B4-BE49-F238E27FC236}">
                <a16:creationId xmlns:a16="http://schemas.microsoft.com/office/drawing/2014/main" id="{8E9D0075-D2A3-A5CC-4256-B31D3D5E4FF4}"/>
              </a:ext>
            </a:extLst>
          </p:cNvPr>
          <p:cNvSpPr txBox="1">
            <a:spLocks noChangeArrowheads="1"/>
          </p:cNvSpPr>
          <p:nvPr userDrawn="1"/>
        </p:nvSpPr>
        <p:spPr bwMode="auto">
          <a:xfrm>
            <a:off x="11375588" y="6629400"/>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3" name="Picture 2" descr="A red and white sign&#10;&#10;Description automatically generated with medium confidence">
            <a:extLst>
              <a:ext uri="{FF2B5EF4-FFF2-40B4-BE49-F238E27FC236}">
                <a16:creationId xmlns:a16="http://schemas.microsoft.com/office/drawing/2014/main" id="{9C10DF0B-5790-9C31-F5A0-73C6E6439172}"/>
              </a:ext>
            </a:extLst>
          </p:cNvPr>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a:off x="175153" y="6244257"/>
            <a:ext cx="681667" cy="451942"/>
          </a:xfrm>
          <a:prstGeom prst="rect">
            <a:avLst/>
          </a:prstGeom>
        </p:spPr>
      </p:pic>
      <p:sp>
        <p:nvSpPr>
          <p:cNvPr id="2" name="TextBox 1">
            <a:extLst>
              <a:ext uri="{FF2B5EF4-FFF2-40B4-BE49-F238E27FC236}">
                <a16:creationId xmlns:a16="http://schemas.microsoft.com/office/drawing/2014/main" id="{AFCD70BD-4A5C-9059-C8D2-F229772C8882}"/>
              </a:ext>
            </a:extLst>
          </p:cNvPr>
          <p:cNvSpPr txBox="1"/>
          <p:nvPr userDrawn="1"/>
        </p:nvSpPr>
        <p:spPr>
          <a:xfrm>
            <a:off x="5354516" y="6629400"/>
            <a:ext cx="1574514" cy="215444"/>
          </a:xfrm>
          <a:prstGeom prst="rect">
            <a:avLst/>
          </a:prstGeom>
          <a:noFill/>
        </p:spPr>
        <p:txBody>
          <a:bodyPr wrap="square" lIns="0" tIns="0" rIns="0" bIns="0" rtlCol="0" anchor="b">
            <a:spAutoFit/>
          </a:bodyPr>
          <a:lstStyle/>
          <a:p>
            <a:pPr algn="ctr"/>
            <a:r>
              <a:rPr lang="en-US" sz="1400" b="1" dirty="0">
                <a:solidFill>
                  <a:srgbClr val="00B050"/>
                </a:solidFill>
              </a:rPr>
              <a:t>UNCLASSIFIED</a:t>
            </a:r>
          </a:p>
        </p:txBody>
      </p:sp>
      <p:pic>
        <p:nvPicPr>
          <p:cNvPr id="9" name="Picture 8">
            <a:extLst>
              <a:ext uri="{FF2B5EF4-FFF2-40B4-BE49-F238E27FC236}">
                <a16:creationId xmlns:a16="http://schemas.microsoft.com/office/drawing/2014/main" id="{8E0ADD57-8AB1-FD55-8F30-A6094009B3C6}"/>
              </a:ext>
            </a:extLst>
          </p:cNvPr>
          <p:cNvPicPr>
            <a:picLocks noChangeAspect="1"/>
          </p:cNvPicPr>
          <p:nvPr userDrawn="1"/>
        </p:nvPicPr>
        <p:blipFill>
          <a:blip r:embed="rId27" cstate="hqprint">
            <a:extLst>
              <a:ext uri="{28A0092B-C50C-407E-A947-70E740481C1C}">
                <a14:useLocalDpi xmlns:a14="http://schemas.microsoft.com/office/drawing/2010/main" val="0"/>
              </a:ext>
            </a:extLst>
          </a:blip>
          <a:stretch>
            <a:fillRect/>
          </a:stretch>
        </p:blipFill>
        <p:spPr>
          <a:xfrm>
            <a:off x="266700" y="236703"/>
            <a:ext cx="1284871" cy="651455"/>
          </a:xfrm>
          <a:prstGeom prst="rect">
            <a:avLst/>
          </a:prstGeom>
        </p:spPr>
      </p:pic>
      <p:sp>
        <p:nvSpPr>
          <p:cNvPr id="14" name="TextBox 13">
            <a:extLst>
              <a:ext uri="{FF2B5EF4-FFF2-40B4-BE49-F238E27FC236}">
                <a16:creationId xmlns:a16="http://schemas.microsoft.com/office/drawing/2014/main" id="{85EF2B18-BF20-ACCE-1AB1-A11F11CE1FA7}"/>
              </a:ext>
            </a:extLst>
          </p:cNvPr>
          <p:cNvSpPr txBox="1"/>
          <p:nvPr userDrawn="1"/>
        </p:nvSpPr>
        <p:spPr>
          <a:xfrm>
            <a:off x="8708313" y="6297031"/>
            <a:ext cx="3308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Calibri" panose="020F0502020204030204" pitchFamily="34" charset="0"/>
              </a:rPr>
              <a:t>www.EngineeringWithNature.org</a:t>
            </a:r>
          </a:p>
        </p:txBody>
      </p:sp>
    </p:spTree>
    <p:extLst>
      <p:ext uri="{BB962C8B-B14F-4D97-AF65-F5344CB8AC3E}">
        <p14:creationId xmlns:p14="http://schemas.microsoft.com/office/powerpoint/2010/main" val="2346450069"/>
      </p:ext>
    </p:extLst>
  </p:cSld>
  <p:clrMap bg1="dk1" tx1="lt1" bg2="dk2" tx2="lt2" accent1="accent1" accent2="accent2" accent3="accent3" accent4="accent4" accent5="accent5" accent6="accent6" hlink="hlink" folHlink="folHlink"/>
  <p:sldLayoutIdLst>
    <p:sldLayoutId id="2147483967" r:id="rId1"/>
    <p:sldLayoutId id="2147483970" r:id="rId2"/>
    <p:sldLayoutId id="2147483972" r:id="rId3"/>
    <p:sldLayoutId id="2147484175" r:id="rId4"/>
    <p:sldLayoutId id="2147484174" r:id="rId5"/>
    <p:sldLayoutId id="2147484176" r:id="rId6"/>
    <p:sldLayoutId id="2147484177" r:id="rId7"/>
    <p:sldLayoutId id="2147484179" r:id="rId8"/>
    <p:sldLayoutId id="2147484178" r:id="rId9"/>
    <p:sldLayoutId id="2147484173"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8" r:id="rId20"/>
    <p:sldLayoutId id="2147484172" r:id="rId21"/>
  </p:sldLayoutIdLst>
  <p:hf hdr="0" dt="0"/>
  <p:txStyles>
    <p:titleStyle>
      <a:lvl1pPr algn="l" rtl="0" eaLnBrk="1" fontAlgn="base" hangingPunct="1">
        <a:spcBef>
          <a:spcPct val="0"/>
        </a:spcBef>
        <a:spcAft>
          <a:spcPct val="0"/>
        </a:spcAft>
        <a:defRPr sz="3200" b="1" kern="1200" cap="all">
          <a:solidFill>
            <a:schemeClr val="bg1">
              <a:lumMod val="90000"/>
              <a:lumOff val="10000"/>
            </a:schemeClr>
          </a:solidFill>
          <a:latin typeface="Calibri" panose="020F0502020204030204" pitchFamily="34" charset="0"/>
          <a:ea typeface="ＭＳ Ｐゴシック" charset="0"/>
          <a:cs typeface="Calibri" panose="020F0502020204030204"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0"/>
        </a:spcBef>
        <a:spcAft>
          <a:spcPct val="0"/>
        </a:spcAft>
        <a:buFont typeface="Arial" pitchFamily="34" charset="0"/>
        <a:defRPr sz="2100" kern="1200">
          <a:solidFill>
            <a:schemeClr val="tx1">
              <a:lumMod val="90000"/>
              <a:lumOff val="10000"/>
            </a:schemeClr>
          </a:solidFill>
          <a:latin typeface="Calibri" panose="020F0502020204030204" pitchFamily="34" charset="0"/>
          <a:ea typeface="ＭＳ Ｐゴシック" charset="0"/>
          <a:cs typeface="Calibri" panose="020F0502020204030204" pitchFamily="34" charset="0"/>
        </a:defRPr>
      </a:lvl1pPr>
      <a:lvl2pPr marL="227013" indent="-227013" algn="l" rtl="0" eaLnBrk="1" fontAlgn="base" hangingPunct="1">
        <a:spcBef>
          <a:spcPts val="0"/>
        </a:spcBef>
        <a:spcAft>
          <a:spcPct val="0"/>
        </a:spcAft>
        <a:buFont typeface="Arial" pitchFamily="34" charset="0"/>
        <a:buChar char="–"/>
        <a:defRPr sz="2100" kern="1200">
          <a:solidFill>
            <a:schemeClr val="tx1">
              <a:lumMod val="90000"/>
              <a:lumOff val="10000"/>
            </a:schemeClr>
          </a:solidFill>
          <a:latin typeface="Calibri" panose="020F0502020204030204" pitchFamily="34" charset="0"/>
          <a:ea typeface="Arial" charset="0"/>
          <a:cs typeface="Calibri" panose="020F0502020204030204" pitchFamily="34" charset="0"/>
        </a:defRPr>
      </a:lvl2pPr>
      <a:lvl3pPr marL="461963" indent="-234950"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Calibri" panose="020F0502020204030204" pitchFamily="34" charset="0"/>
          <a:ea typeface="Arial" charset="0"/>
          <a:cs typeface="Calibri" panose="020F0502020204030204" pitchFamily="34" charset="0"/>
        </a:defRPr>
      </a:lvl3pPr>
      <a:lvl4pPr marL="687388" indent="-225425"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Calibri" panose="020F0502020204030204" pitchFamily="34" charset="0"/>
          <a:ea typeface="Arial" charset="0"/>
          <a:cs typeface="Calibri" panose="020F0502020204030204" pitchFamily="34" charset="0"/>
        </a:defRPr>
      </a:lvl4pPr>
      <a:lvl5pPr marL="914400" indent="-227013"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Calibri" panose="020F0502020204030204" pitchFamily="34" charset="0"/>
          <a:ea typeface="Arial" charset="0"/>
          <a:cs typeface="Calibri" panose="020F0502020204030204"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12">
          <p15:clr>
            <a:srgbClr val="5ACBF0"/>
          </p15:clr>
        </p15:guide>
        <p15:guide id="2" pos="12971">
          <p15:clr>
            <a:srgbClr val="5ACBF0"/>
          </p15:clr>
        </p15:guide>
        <p15:guide id="3" pos="168">
          <p15:clr>
            <a:srgbClr val="5ACBF0"/>
          </p15:clr>
        </p15:guide>
        <p15:guide id="4" orient="horz" pos="624">
          <p15:clr>
            <a:srgbClr val="F26B43"/>
          </p15:clr>
        </p15:guide>
        <p15:guide id="5" orient="horz" pos="583">
          <p15:clr>
            <a:srgbClr val="F26B43"/>
          </p15:clr>
        </p15:guide>
        <p15:guide id="6" orient="horz" pos="41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tmp"/><Relationship Id="rId4" Type="http://schemas.openxmlformats.org/officeDocument/2006/relationships/image" Target="../media/image14.tm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454D-EDE4-A6AF-7248-4118332F3D5A}"/>
              </a:ext>
            </a:extLst>
          </p:cNvPr>
          <p:cNvSpPr>
            <a:spLocks noGrp="1"/>
          </p:cNvSpPr>
          <p:nvPr>
            <p:ph type="title"/>
          </p:nvPr>
        </p:nvSpPr>
        <p:spPr>
          <a:xfrm>
            <a:off x="266700" y="1971620"/>
            <a:ext cx="7556500" cy="537404"/>
          </a:xfrm>
        </p:spPr>
        <p:txBody>
          <a:bodyPr/>
          <a:lstStyle/>
          <a:p>
            <a:r>
              <a:rPr lang="en-US" dirty="0"/>
              <a:t>EWN FY24 </a:t>
            </a:r>
            <a:r>
              <a:rPr lang="en-US" cap="none" dirty="0"/>
              <a:t>End of Year In-Progress Review</a:t>
            </a:r>
            <a:endParaRPr lang="en-US" dirty="0"/>
          </a:p>
        </p:txBody>
      </p:sp>
      <p:sp>
        <p:nvSpPr>
          <p:cNvPr id="3" name="Text Placeholder 2">
            <a:extLst>
              <a:ext uri="{FF2B5EF4-FFF2-40B4-BE49-F238E27FC236}">
                <a16:creationId xmlns:a16="http://schemas.microsoft.com/office/drawing/2014/main" id="{A813DD27-8AA7-E0BD-038A-BF5522D7F1E0}"/>
              </a:ext>
            </a:extLst>
          </p:cNvPr>
          <p:cNvSpPr>
            <a:spLocks noGrp="1"/>
          </p:cNvSpPr>
          <p:nvPr>
            <p:ph type="body" sz="quarter" idx="12"/>
          </p:nvPr>
        </p:nvSpPr>
        <p:spPr>
          <a:xfrm>
            <a:off x="266700" y="2652919"/>
            <a:ext cx="7428510" cy="1349474"/>
          </a:xfrm>
        </p:spPr>
        <p:txBody>
          <a:bodyPr/>
          <a:lstStyle/>
          <a:p>
            <a:r>
              <a:rPr lang="en-US" sz="1800" dirty="0"/>
              <a:t>Name of Project: Integrating water resources infrastructure with agricultural land management to advance nature-based solutions for water quality</a:t>
            </a:r>
          </a:p>
          <a:p>
            <a:r>
              <a:rPr lang="en-US" sz="1800" dirty="0"/>
              <a:t>Project Code: ERT-ASU-03</a:t>
            </a:r>
          </a:p>
          <a:p>
            <a:r>
              <a:rPr lang="en-US" sz="1800" dirty="0"/>
              <a:t>PI Name(s): Todd Steissberg, Rebecca Muenich, Selcuk Candan</a:t>
            </a:r>
          </a:p>
          <a:p>
            <a:r>
              <a:rPr lang="en-US" sz="1800" dirty="0"/>
              <a:t>Funding per FY ($K, add/remove columns as needed)</a:t>
            </a:r>
          </a:p>
        </p:txBody>
      </p:sp>
      <p:graphicFrame>
        <p:nvGraphicFramePr>
          <p:cNvPr id="6" name="Table 2">
            <a:extLst>
              <a:ext uri="{FF2B5EF4-FFF2-40B4-BE49-F238E27FC236}">
                <a16:creationId xmlns:a16="http://schemas.microsoft.com/office/drawing/2014/main" id="{F27352E9-B757-EB7F-4A0C-2E8C77C89EC6}"/>
              </a:ext>
            </a:extLst>
          </p:cNvPr>
          <p:cNvGraphicFramePr>
            <a:graphicFrameLocks noGrp="1"/>
          </p:cNvGraphicFramePr>
          <p:nvPr>
            <p:extLst>
              <p:ext uri="{D42A27DB-BD31-4B8C-83A1-F6EECF244321}">
                <p14:modId xmlns:p14="http://schemas.microsoft.com/office/powerpoint/2010/main" val="3672080554"/>
              </p:ext>
            </p:extLst>
          </p:nvPr>
        </p:nvGraphicFramePr>
        <p:xfrm>
          <a:off x="266700" y="4057673"/>
          <a:ext cx="7345386" cy="816154"/>
        </p:xfrm>
        <a:graphic>
          <a:graphicData uri="http://schemas.openxmlformats.org/drawingml/2006/table">
            <a:tbl>
              <a:tblPr firstRow="1" bandRow="1">
                <a:tableStyleId>{2D5ABB26-0587-4C30-8999-92F81FD0307C}</a:tableStyleId>
              </a:tblPr>
              <a:tblGrid>
                <a:gridCol w="1224231">
                  <a:extLst>
                    <a:ext uri="{9D8B030D-6E8A-4147-A177-3AD203B41FA5}">
                      <a16:colId xmlns:a16="http://schemas.microsoft.com/office/drawing/2014/main" val="1134896417"/>
                    </a:ext>
                  </a:extLst>
                </a:gridCol>
                <a:gridCol w="1224231">
                  <a:extLst>
                    <a:ext uri="{9D8B030D-6E8A-4147-A177-3AD203B41FA5}">
                      <a16:colId xmlns:a16="http://schemas.microsoft.com/office/drawing/2014/main" val="1093005985"/>
                    </a:ext>
                  </a:extLst>
                </a:gridCol>
                <a:gridCol w="1224231">
                  <a:extLst>
                    <a:ext uri="{9D8B030D-6E8A-4147-A177-3AD203B41FA5}">
                      <a16:colId xmlns:a16="http://schemas.microsoft.com/office/drawing/2014/main" val="45459015"/>
                    </a:ext>
                  </a:extLst>
                </a:gridCol>
                <a:gridCol w="1224231">
                  <a:extLst>
                    <a:ext uri="{9D8B030D-6E8A-4147-A177-3AD203B41FA5}">
                      <a16:colId xmlns:a16="http://schemas.microsoft.com/office/drawing/2014/main" val="2214996069"/>
                    </a:ext>
                  </a:extLst>
                </a:gridCol>
                <a:gridCol w="1224231">
                  <a:extLst>
                    <a:ext uri="{9D8B030D-6E8A-4147-A177-3AD203B41FA5}">
                      <a16:colId xmlns:a16="http://schemas.microsoft.com/office/drawing/2014/main" val="2116079636"/>
                    </a:ext>
                  </a:extLst>
                </a:gridCol>
                <a:gridCol w="1224231">
                  <a:extLst>
                    <a:ext uri="{9D8B030D-6E8A-4147-A177-3AD203B41FA5}">
                      <a16:colId xmlns:a16="http://schemas.microsoft.com/office/drawing/2014/main" val="3489875586"/>
                    </a:ext>
                  </a:extLst>
                </a:gridCol>
              </a:tblGrid>
              <a:tr h="408077">
                <a:tc>
                  <a:txBody>
                    <a:bodyPr/>
                    <a:lstStyle/>
                    <a:p>
                      <a:pPr algn="ctr"/>
                      <a:r>
                        <a:rPr lang="en-US" sz="2100" b="1" dirty="0">
                          <a:solidFill>
                            <a:schemeClr val="bg2">
                              <a:lumMod val="95000"/>
                            </a:schemeClr>
                          </a:solidFill>
                        </a:rPr>
                        <a:t>FY22</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2100" b="1" dirty="0">
                          <a:solidFill>
                            <a:schemeClr val="bg2">
                              <a:lumMod val="95000"/>
                            </a:schemeClr>
                          </a:solidFill>
                        </a:rPr>
                        <a:t>FY23</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2100" b="1" dirty="0">
                          <a:solidFill>
                            <a:schemeClr val="bg2">
                              <a:lumMod val="95000"/>
                            </a:schemeClr>
                          </a:solidFill>
                        </a:rPr>
                        <a:t>FY24</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2100" b="1" dirty="0">
                          <a:solidFill>
                            <a:schemeClr val="bg2">
                              <a:lumMod val="95000"/>
                            </a:schemeClr>
                          </a:solidFill>
                        </a:rPr>
                        <a:t>FY25</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2100" b="1" dirty="0">
                          <a:solidFill>
                            <a:schemeClr val="bg2">
                              <a:lumMod val="95000"/>
                            </a:schemeClr>
                          </a:solidFill>
                        </a:rPr>
                        <a:t>-</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2100" b="1" dirty="0">
                          <a:solidFill>
                            <a:schemeClr val="bg2">
                              <a:lumMod val="95000"/>
                            </a:schemeClr>
                          </a:solidFill>
                        </a:rPr>
                        <a:t>TOTAL</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671585847"/>
                  </a:ext>
                </a:extLst>
              </a:tr>
              <a:tr h="408077">
                <a:tc>
                  <a:txBody>
                    <a:bodyPr/>
                    <a:lstStyle/>
                    <a:p>
                      <a:pPr algn="ctr"/>
                      <a:r>
                        <a:rPr lang="en-US" sz="2100" dirty="0">
                          <a:solidFill>
                            <a:schemeClr val="bg2">
                              <a:lumMod val="95000"/>
                            </a:schemeClr>
                          </a:solidFill>
                        </a:rPr>
                        <a:t>$0K</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solidFill>
                            <a:schemeClr val="bg2">
                              <a:lumMod val="95000"/>
                            </a:schemeClr>
                          </a:solidFill>
                        </a:rPr>
                        <a:t>$395K</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chemeClr val="bg2">
                              <a:lumMod val="95000"/>
                            </a:schemeClr>
                          </a:solidFill>
                          <a:effectLst/>
                          <a:uLnTx/>
                          <a:uFillTx/>
                          <a:latin typeface="Arial" panose="020B0604020202020204" pitchFamily="34" charset="0"/>
                          <a:ea typeface="+mn-ea"/>
                          <a:cs typeface="Arial" panose="020B0604020202020204" pitchFamily="34" charset="0"/>
                        </a:rPr>
                        <a:t>$200K</a:t>
                      </a:r>
                      <a:endParaRPr kumimoji="0" lang="en-US" sz="2100" b="0" i="0" u="none" strike="noStrike" kern="1200" cap="none" spc="0" normalizeH="0" baseline="0" noProof="0" dirty="0">
                        <a:ln>
                          <a:noFill/>
                        </a:ln>
                        <a:solidFill>
                          <a:schemeClr val="bg2">
                            <a:lumMod val="95000"/>
                          </a:schemeClr>
                        </a:solidFill>
                        <a:effectLst/>
                        <a:uLnTx/>
                        <a:uFillTx/>
                        <a:latin typeface="Arial" panose="020B0604020202020204" pitchFamily="34" charset="0"/>
                        <a:ea typeface="+mn-ea"/>
                        <a:cs typeface="Arial" panose="020B0604020202020204" pitchFamily="34" charset="0"/>
                      </a:endParaRP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chemeClr val="bg2">
                              <a:lumMod val="95000"/>
                            </a:schemeClr>
                          </a:solidFill>
                          <a:effectLst/>
                          <a:uLnTx/>
                          <a:uFillTx/>
                          <a:latin typeface="Arial" panose="020B0604020202020204" pitchFamily="34" charset="0"/>
                          <a:ea typeface="+mn-ea"/>
                          <a:cs typeface="Arial" panose="020B0604020202020204" pitchFamily="34" charset="0"/>
                        </a:rPr>
                        <a:t>$395K</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chemeClr val="bg2">
                            <a:lumMod val="95000"/>
                          </a:schemeClr>
                        </a:solidFill>
                        <a:effectLst/>
                        <a:uLnTx/>
                        <a:uFillTx/>
                        <a:latin typeface="Arial" panose="020B0604020202020204" pitchFamily="34" charset="0"/>
                        <a:ea typeface="+mn-ea"/>
                        <a:cs typeface="Arial" panose="020B0604020202020204" pitchFamily="34" charset="0"/>
                      </a:endParaRP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chemeClr val="bg2">
                              <a:lumMod val="95000"/>
                            </a:schemeClr>
                          </a:solidFill>
                          <a:effectLst/>
                          <a:uLnTx/>
                          <a:uFillTx/>
                          <a:latin typeface="Arial" panose="020B0604020202020204" pitchFamily="34" charset="0"/>
                          <a:ea typeface="+mn-ea"/>
                          <a:cs typeface="Arial" panose="020B0604020202020204" pitchFamily="34" charset="0"/>
                        </a:rPr>
                        <a:t>$990K</a:t>
                      </a:r>
                    </a:p>
                  </a:txBody>
                  <a:tcPr marL="81615" marR="81615" marT="40808" marB="4080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58744030"/>
                  </a:ext>
                </a:extLst>
              </a:tr>
            </a:tbl>
          </a:graphicData>
        </a:graphic>
      </p:graphicFrame>
      <p:sp>
        <p:nvSpPr>
          <p:cNvPr id="4" name="TextBox 3">
            <a:extLst>
              <a:ext uri="{FF2B5EF4-FFF2-40B4-BE49-F238E27FC236}">
                <a16:creationId xmlns:a16="http://schemas.microsoft.com/office/drawing/2014/main" id="{C3C01800-F125-ECE3-2B47-3BCB5C7E51C6}"/>
              </a:ext>
            </a:extLst>
          </p:cNvPr>
          <p:cNvSpPr txBox="1"/>
          <p:nvPr/>
        </p:nvSpPr>
        <p:spPr>
          <a:xfrm>
            <a:off x="8659812" y="1971620"/>
            <a:ext cx="2695575" cy="369332"/>
          </a:xfrm>
          <a:prstGeom prst="rect">
            <a:avLst/>
          </a:prstGeom>
          <a:noFill/>
        </p:spPr>
        <p:txBody>
          <a:bodyPr wrap="square" rtlCol="0">
            <a:spAutoFit/>
          </a:bodyPr>
          <a:lstStyle/>
          <a:p>
            <a:r>
              <a:rPr lang="en-US" b="1" dirty="0">
                <a:solidFill>
                  <a:schemeClr val="bg2"/>
                </a:solidFill>
              </a:rPr>
              <a:t>UPDATE THIS PHOTO</a:t>
            </a:r>
          </a:p>
        </p:txBody>
      </p:sp>
      <p:pic>
        <p:nvPicPr>
          <p:cNvPr id="9" name="Picture Placeholder 8" descr="Aerial view of a road next to a lake&#10;&#10;Description automatically generated">
            <a:extLst>
              <a:ext uri="{FF2B5EF4-FFF2-40B4-BE49-F238E27FC236}">
                <a16:creationId xmlns:a16="http://schemas.microsoft.com/office/drawing/2014/main" id="{B15732B1-6866-C4A2-BBA2-85BCFB9E01E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500" r="9500"/>
          <a:stretch>
            <a:fillRect/>
          </a:stretch>
        </p:blipFill>
        <p:spPr>
          <a:xfrm>
            <a:off x="8017726" y="1971621"/>
            <a:ext cx="3907573" cy="3035278"/>
          </a:xfrm>
          <a:prstGeom prst="rect">
            <a:avLst/>
          </a:prstGeom>
        </p:spPr>
      </p:pic>
    </p:spTree>
    <p:extLst>
      <p:ext uri="{BB962C8B-B14F-4D97-AF65-F5344CB8AC3E}">
        <p14:creationId xmlns:p14="http://schemas.microsoft.com/office/powerpoint/2010/main" val="45534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EA1B2-0F56-3D78-5A91-FEEE05A4528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33A8DD2-1230-F556-6468-B55B9B9BE12D}"/>
              </a:ext>
            </a:extLst>
          </p:cNvPr>
          <p:cNvSpPr>
            <a:spLocks noGrp="1"/>
          </p:cNvSpPr>
          <p:nvPr>
            <p:ph type="title"/>
          </p:nvPr>
        </p:nvSpPr>
        <p:spPr>
          <a:xfrm>
            <a:off x="1724526" y="206391"/>
            <a:ext cx="10199702" cy="755509"/>
          </a:xfrm>
        </p:spPr>
        <p:txBody>
          <a:bodyPr/>
          <a:lstStyle/>
          <a:p>
            <a:r>
              <a:rPr lang="en-US" dirty="0">
                <a:solidFill>
                  <a:schemeClr val="tx1"/>
                </a:solidFill>
              </a:rPr>
              <a:t>ERT-ASU-03: Project Highlights in FY24</a:t>
            </a:r>
          </a:p>
        </p:txBody>
      </p:sp>
      <p:sp>
        <p:nvSpPr>
          <p:cNvPr id="3" name="Title 1">
            <a:extLst>
              <a:ext uri="{FF2B5EF4-FFF2-40B4-BE49-F238E27FC236}">
                <a16:creationId xmlns:a16="http://schemas.microsoft.com/office/drawing/2014/main" id="{DF65D017-8E19-28EC-0B80-048CA040AA3C}"/>
              </a:ext>
            </a:extLst>
          </p:cNvPr>
          <p:cNvSpPr txBox="1">
            <a:spLocks/>
          </p:cNvSpPr>
          <p:nvPr/>
        </p:nvSpPr>
        <p:spPr bwMode="auto">
          <a:xfrm>
            <a:off x="274437" y="1022255"/>
            <a:ext cx="11031738" cy="43584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l" rtl="0" eaLnBrk="1" fontAlgn="base" hangingPunct="1">
              <a:spcBef>
                <a:spcPct val="0"/>
              </a:spcBef>
              <a:spcAft>
                <a:spcPct val="0"/>
              </a:spcAft>
              <a:defRPr sz="3200" b="1" kern="1200" cap="all">
                <a:solidFill>
                  <a:schemeClr val="bg1">
                    <a:lumMod val="90000"/>
                    <a:lumOff val="10000"/>
                  </a:schemeClr>
                </a:solidFill>
                <a:latin typeface="Calibri" panose="020F0502020204030204" pitchFamily="34" charset="0"/>
                <a:ea typeface="ＭＳ Ｐゴシック" charset="0"/>
                <a:cs typeface="Calibri" panose="020F0502020204030204"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a:lstStyle>
          <a:p>
            <a:pPr algn="ctr"/>
            <a:r>
              <a:rPr lang="en-US" sz="2000" dirty="0">
                <a:latin typeface="+mj-lt"/>
                <a:ea typeface="+mj-ea"/>
                <a:cs typeface="+mj-cs"/>
              </a:rPr>
              <a:t>11.5k dams have &gt;90% of agricultural land use in their contributing area </a:t>
            </a:r>
          </a:p>
        </p:txBody>
      </p:sp>
      <p:pic>
        <p:nvPicPr>
          <p:cNvPr id="4" name="Content Placeholder 8" descr="A graph of growth of crops&#10;&#10;Description automatically generated with medium confidence">
            <a:extLst>
              <a:ext uri="{FF2B5EF4-FFF2-40B4-BE49-F238E27FC236}">
                <a16:creationId xmlns:a16="http://schemas.microsoft.com/office/drawing/2014/main" id="{90FDF8A4-C062-4416-762F-ADB2F8F59E89}"/>
              </a:ext>
            </a:extLst>
          </p:cNvPr>
          <p:cNvPicPr>
            <a:picLocks noGrp="1" noChangeAspect="1"/>
          </p:cNvPicPr>
          <p:nvPr>
            <p:ph sz="quarter" idx="10"/>
          </p:nvPr>
        </p:nvPicPr>
        <p:blipFill rotWithShape="1">
          <a:blip r:embed="rId3">
            <a:alphaModFix/>
          </a:blip>
          <a:srcRect l="8716" t="11724" r="9605"/>
          <a:stretch/>
        </p:blipFill>
        <p:spPr>
          <a:xfrm>
            <a:off x="2106488" y="1962681"/>
            <a:ext cx="7501619" cy="3815293"/>
          </a:xfrm>
          <a:prstGeom prst="rect">
            <a:avLst/>
          </a:prstGeom>
        </p:spPr>
      </p:pic>
    </p:spTree>
    <p:extLst>
      <p:ext uri="{BB962C8B-B14F-4D97-AF65-F5344CB8AC3E}">
        <p14:creationId xmlns:p14="http://schemas.microsoft.com/office/powerpoint/2010/main" val="236235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A7494-8767-5A44-DF3E-C53A5D41E81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95720E8-0D09-7D10-C504-7D314442C7E8}"/>
              </a:ext>
            </a:extLst>
          </p:cNvPr>
          <p:cNvSpPr>
            <a:spLocks noGrp="1"/>
          </p:cNvSpPr>
          <p:nvPr>
            <p:ph type="title"/>
          </p:nvPr>
        </p:nvSpPr>
        <p:spPr>
          <a:xfrm>
            <a:off x="1724526" y="206391"/>
            <a:ext cx="10199702" cy="755509"/>
          </a:xfrm>
        </p:spPr>
        <p:txBody>
          <a:bodyPr/>
          <a:lstStyle/>
          <a:p>
            <a:r>
              <a:rPr lang="en-US" dirty="0">
                <a:solidFill>
                  <a:schemeClr val="tx1"/>
                </a:solidFill>
              </a:rPr>
              <a:t>ERT-ASU-03: Project Highlights in FY24</a:t>
            </a:r>
          </a:p>
        </p:txBody>
      </p:sp>
      <p:sp>
        <p:nvSpPr>
          <p:cNvPr id="2" name="Rectangle 1">
            <a:extLst>
              <a:ext uri="{FF2B5EF4-FFF2-40B4-BE49-F238E27FC236}">
                <a16:creationId xmlns:a16="http://schemas.microsoft.com/office/drawing/2014/main" id="{28603559-B7B5-D694-629E-AB99A3F39E11}"/>
              </a:ext>
            </a:extLst>
          </p:cNvPr>
          <p:cNvSpPr/>
          <p:nvPr/>
        </p:nvSpPr>
        <p:spPr>
          <a:xfrm>
            <a:off x="419100" y="1673311"/>
            <a:ext cx="11353800" cy="3564556"/>
          </a:xfrm>
          <a:prstGeom prst="rect">
            <a:avLst/>
          </a:prstGeom>
          <a:solidFill>
            <a:srgbClr val="F0F0F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800">
                <a:solidFill>
                  <a:schemeClr val="tx1">
                    <a:lumMod val="85000"/>
                    <a:lumOff val="15000"/>
                  </a:schemeClr>
                </a:solidFill>
              </a:rPr>
              <a:t>&gt;1</a:t>
            </a:r>
            <a:endParaRPr lang="en-US" sz="1800" dirty="0">
              <a:solidFill>
                <a:schemeClr val="tx1">
                  <a:lumMod val="85000"/>
                  <a:lumOff val="15000"/>
                </a:schemeClr>
              </a:solidFill>
            </a:endParaRPr>
          </a:p>
        </p:txBody>
      </p:sp>
      <p:sp>
        <p:nvSpPr>
          <p:cNvPr id="3" name="Title 2">
            <a:extLst>
              <a:ext uri="{FF2B5EF4-FFF2-40B4-BE49-F238E27FC236}">
                <a16:creationId xmlns:a16="http://schemas.microsoft.com/office/drawing/2014/main" id="{21A6C1B1-759B-11A6-1FBB-85CB6B6ECE6E}"/>
              </a:ext>
            </a:extLst>
          </p:cNvPr>
          <p:cNvSpPr txBox="1">
            <a:spLocks/>
          </p:cNvSpPr>
          <p:nvPr/>
        </p:nvSpPr>
        <p:spPr bwMode="auto">
          <a:xfrm>
            <a:off x="296594" y="1012652"/>
            <a:ext cx="10515600" cy="51396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l" rtl="0" eaLnBrk="1" fontAlgn="base" hangingPunct="1">
              <a:spcBef>
                <a:spcPct val="0"/>
              </a:spcBef>
              <a:spcAft>
                <a:spcPct val="0"/>
              </a:spcAft>
              <a:defRPr sz="3200" b="1" kern="1200" cap="all">
                <a:solidFill>
                  <a:schemeClr val="bg1">
                    <a:lumMod val="90000"/>
                    <a:lumOff val="10000"/>
                  </a:schemeClr>
                </a:solidFill>
                <a:latin typeface="Calibri" panose="020F0502020204030204" pitchFamily="34" charset="0"/>
                <a:ea typeface="ＭＳ Ｐゴシック" charset="0"/>
                <a:cs typeface="Calibri" panose="020F0502020204030204"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a:lstStyle>
          <a:p>
            <a:r>
              <a:rPr lang="en-US" sz="2000" dirty="0">
                <a:latin typeface="+mj-lt"/>
                <a:ea typeface="+mj-ea"/>
                <a:cs typeface="+mj-cs"/>
              </a:rPr>
              <a:t>37% of dams </a:t>
            </a:r>
            <a:r>
              <a:rPr lang="en-US" sz="2000" dirty="0"/>
              <a:t>are classified as nested dams</a:t>
            </a:r>
            <a:r>
              <a:rPr lang="en-US" sz="2000" dirty="0">
                <a:latin typeface="+mj-lt"/>
                <a:ea typeface="+mj-ea"/>
                <a:cs typeface="+mj-cs"/>
              </a:rPr>
              <a:t>.</a:t>
            </a:r>
          </a:p>
        </p:txBody>
      </p:sp>
      <p:grpSp>
        <p:nvGrpSpPr>
          <p:cNvPr id="5" name="Group 4">
            <a:extLst>
              <a:ext uri="{FF2B5EF4-FFF2-40B4-BE49-F238E27FC236}">
                <a16:creationId xmlns:a16="http://schemas.microsoft.com/office/drawing/2014/main" id="{2341D680-AD91-090D-884A-E1E8903D2652}"/>
              </a:ext>
            </a:extLst>
          </p:cNvPr>
          <p:cNvGrpSpPr/>
          <p:nvPr/>
        </p:nvGrpSpPr>
        <p:grpSpPr>
          <a:xfrm>
            <a:off x="2755257" y="1870869"/>
            <a:ext cx="6846782" cy="3343070"/>
            <a:chOff x="335815" y="1679120"/>
            <a:chExt cx="8135485" cy="3562847"/>
          </a:xfrm>
        </p:grpSpPr>
        <p:pic>
          <p:nvPicPr>
            <p:cNvPr id="6" name="Picture 5" descr="A map of the united states&#10;&#10;Description automatically generated">
              <a:extLst>
                <a:ext uri="{FF2B5EF4-FFF2-40B4-BE49-F238E27FC236}">
                  <a16:creationId xmlns:a16="http://schemas.microsoft.com/office/drawing/2014/main" id="{2EDCE3FD-FFC1-5105-4770-335140C61C55}"/>
                </a:ext>
              </a:extLst>
            </p:cNvPr>
            <p:cNvPicPr>
              <a:picLocks noChangeAspect="1"/>
            </p:cNvPicPr>
            <p:nvPr/>
          </p:nvPicPr>
          <p:blipFill>
            <a:blip r:embed="rId3"/>
            <a:stretch>
              <a:fillRect/>
            </a:stretch>
          </p:blipFill>
          <p:spPr>
            <a:xfrm>
              <a:off x="335815" y="1679120"/>
              <a:ext cx="8135485" cy="3562847"/>
            </a:xfrm>
            <a:prstGeom prst="rect">
              <a:avLst/>
            </a:prstGeom>
          </p:spPr>
        </p:pic>
        <p:pic>
          <p:nvPicPr>
            <p:cNvPr id="8" name="Picture 7" descr="A number of dams with black text&#10;&#10;Description automatically generated">
              <a:extLst>
                <a:ext uri="{FF2B5EF4-FFF2-40B4-BE49-F238E27FC236}">
                  <a16:creationId xmlns:a16="http://schemas.microsoft.com/office/drawing/2014/main" id="{DCFA4EF0-76B7-29D9-23C0-476C2F19C1F5}"/>
                </a:ext>
              </a:extLst>
            </p:cNvPr>
            <p:cNvPicPr>
              <a:picLocks noChangeAspect="1"/>
            </p:cNvPicPr>
            <p:nvPr/>
          </p:nvPicPr>
          <p:blipFill>
            <a:blip r:embed="rId4"/>
            <a:stretch>
              <a:fillRect/>
            </a:stretch>
          </p:blipFill>
          <p:spPr>
            <a:xfrm>
              <a:off x="7115318" y="4062644"/>
              <a:ext cx="1352739" cy="1047896"/>
            </a:xfrm>
            <a:prstGeom prst="rect">
              <a:avLst/>
            </a:prstGeom>
          </p:spPr>
        </p:pic>
      </p:grpSp>
      <p:sp>
        <p:nvSpPr>
          <p:cNvPr id="9" name="Rectangle 8">
            <a:extLst>
              <a:ext uri="{FF2B5EF4-FFF2-40B4-BE49-F238E27FC236}">
                <a16:creationId xmlns:a16="http://schemas.microsoft.com/office/drawing/2014/main" id="{FE94C4DA-7538-633E-8CD7-CE4C6B2A0BC7}"/>
              </a:ext>
            </a:extLst>
          </p:cNvPr>
          <p:cNvSpPr/>
          <p:nvPr/>
        </p:nvSpPr>
        <p:spPr>
          <a:xfrm>
            <a:off x="8671965" y="4860833"/>
            <a:ext cx="514350" cy="353106"/>
          </a:xfrm>
          <a:prstGeom prst="rect">
            <a:avLst/>
          </a:prstGeom>
          <a:solidFill>
            <a:srgbClr val="F0F0F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lumMod val="85000"/>
                    <a:lumOff val="15000"/>
                  </a:schemeClr>
                </a:solidFill>
              </a:rPr>
              <a:t>&gt;1</a:t>
            </a:r>
          </a:p>
          <a:p>
            <a:pPr algn="ctr"/>
            <a:endParaRPr lang="en-US" sz="1200" dirty="0">
              <a:solidFill>
                <a:schemeClr val="tx1">
                  <a:lumMod val="85000"/>
                  <a:lumOff val="15000"/>
                </a:schemeClr>
              </a:solidFill>
            </a:endParaRPr>
          </a:p>
        </p:txBody>
      </p:sp>
      <p:grpSp>
        <p:nvGrpSpPr>
          <p:cNvPr id="10" name="Group 9">
            <a:extLst>
              <a:ext uri="{FF2B5EF4-FFF2-40B4-BE49-F238E27FC236}">
                <a16:creationId xmlns:a16="http://schemas.microsoft.com/office/drawing/2014/main" id="{4E14291A-06D9-B083-FA62-5A69C96077FF}"/>
              </a:ext>
            </a:extLst>
          </p:cNvPr>
          <p:cNvGrpSpPr/>
          <p:nvPr/>
        </p:nvGrpSpPr>
        <p:grpSpPr>
          <a:xfrm>
            <a:off x="8385721" y="4090469"/>
            <a:ext cx="2230943" cy="1147398"/>
            <a:chOff x="8385722" y="4090469"/>
            <a:chExt cx="1713378" cy="1066460"/>
          </a:xfrm>
        </p:grpSpPr>
        <p:sp>
          <p:nvSpPr>
            <p:cNvPr id="11" name="Rectangle 10">
              <a:extLst>
                <a:ext uri="{FF2B5EF4-FFF2-40B4-BE49-F238E27FC236}">
                  <a16:creationId xmlns:a16="http://schemas.microsoft.com/office/drawing/2014/main" id="{CCE9FDE4-C277-11AB-5F7C-22C708FFB135}"/>
                </a:ext>
              </a:extLst>
            </p:cNvPr>
            <p:cNvSpPr/>
            <p:nvPr/>
          </p:nvSpPr>
          <p:spPr>
            <a:xfrm>
              <a:off x="8385722" y="4090469"/>
              <a:ext cx="1601187" cy="491708"/>
            </a:xfrm>
            <a:prstGeom prst="rect">
              <a:avLst/>
            </a:prstGeom>
            <a:solidFill>
              <a:srgbClr val="F0F0F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solidFill>
                    <a:schemeClr val="tx1">
                      <a:lumMod val="85000"/>
                      <a:lumOff val="15000"/>
                    </a:schemeClr>
                  </a:solidFill>
                </a:rPr>
                <a:t>Nested Dams</a:t>
              </a:r>
            </a:p>
          </p:txBody>
        </p:sp>
        <p:sp>
          <p:nvSpPr>
            <p:cNvPr id="12" name="Rectangle 11">
              <a:extLst>
                <a:ext uri="{FF2B5EF4-FFF2-40B4-BE49-F238E27FC236}">
                  <a16:creationId xmlns:a16="http://schemas.microsoft.com/office/drawing/2014/main" id="{BEA63393-FF58-60BF-5E17-12E9DF0E9BC1}"/>
                </a:ext>
              </a:extLst>
            </p:cNvPr>
            <p:cNvSpPr/>
            <p:nvPr/>
          </p:nvSpPr>
          <p:spPr>
            <a:xfrm>
              <a:off x="8653901" y="4594141"/>
              <a:ext cx="1423549" cy="315881"/>
            </a:xfrm>
            <a:prstGeom prst="rect">
              <a:avLst/>
            </a:prstGeom>
            <a:solidFill>
              <a:srgbClr val="F0F0F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600" dirty="0">
                  <a:solidFill>
                    <a:schemeClr val="tx1">
                      <a:lumMod val="85000"/>
                      <a:lumOff val="15000"/>
                    </a:schemeClr>
                  </a:solidFill>
                </a:rPr>
                <a:t>Less than 1 dam</a:t>
              </a:r>
            </a:p>
            <a:p>
              <a:pPr algn="ctr"/>
              <a:endParaRPr lang="en-US" sz="1600" dirty="0">
                <a:solidFill>
                  <a:schemeClr val="tx1">
                    <a:lumMod val="85000"/>
                    <a:lumOff val="15000"/>
                  </a:schemeClr>
                </a:solidFill>
              </a:endParaRPr>
            </a:p>
          </p:txBody>
        </p:sp>
        <p:sp>
          <p:nvSpPr>
            <p:cNvPr id="13" name="Rectangle 12">
              <a:extLst>
                <a:ext uri="{FF2B5EF4-FFF2-40B4-BE49-F238E27FC236}">
                  <a16:creationId xmlns:a16="http://schemas.microsoft.com/office/drawing/2014/main" id="{FBE82CC3-9DB0-A042-F37B-B81CBA68008F}"/>
                </a:ext>
              </a:extLst>
            </p:cNvPr>
            <p:cNvSpPr/>
            <p:nvPr/>
          </p:nvSpPr>
          <p:spPr>
            <a:xfrm>
              <a:off x="8675551" y="4841048"/>
              <a:ext cx="1423549" cy="315881"/>
            </a:xfrm>
            <a:prstGeom prst="rect">
              <a:avLst/>
            </a:prstGeom>
            <a:solidFill>
              <a:srgbClr val="F0F0F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600" dirty="0">
                  <a:solidFill>
                    <a:schemeClr val="tx1">
                      <a:lumMod val="85000"/>
                      <a:lumOff val="15000"/>
                    </a:schemeClr>
                  </a:solidFill>
                </a:rPr>
                <a:t>More than 1 dam</a:t>
              </a:r>
            </a:p>
            <a:p>
              <a:pPr algn="ctr"/>
              <a:endParaRPr lang="en-US" sz="1600" dirty="0">
                <a:solidFill>
                  <a:schemeClr val="tx1">
                    <a:lumMod val="85000"/>
                    <a:lumOff val="15000"/>
                  </a:schemeClr>
                </a:solidFill>
              </a:endParaRPr>
            </a:p>
          </p:txBody>
        </p:sp>
      </p:grpSp>
    </p:spTree>
    <p:extLst>
      <p:ext uri="{BB962C8B-B14F-4D97-AF65-F5344CB8AC3E}">
        <p14:creationId xmlns:p14="http://schemas.microsoft.com/office/powerpoint/2010/main" val="2260272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DFC5-2016-A996-B39A-A3A207E05E5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034A36C-8E2C-D3D4-1AAA-FD7F976473C1}"/>
              </a:ext>
            </a:extLst>
          </p:cNvPr>
          <p:cNvSpPr>
            <a:spLocks noGrp="1"/>
          </p:cNvSpPr>
          <p:nvPr>
            <p:ph type="title"/>
          </p:nvPr>
        </p:nvSpPr>
        <p:spPr>
          <a:xfrm>
            <a:off x="1724526" y="206391"/>
            <a:ext cx="10199702" cy="755509"/>
          </a:xfrm>
        </p:spPr>
        <p:txBody>
          <a:bodyPr/>
          <a:lstStyle/>
          <a:p>
            <a:r>
              <a:rPr lang="en-US" dirty="0">
                <a:solidFill>
                  <a:schemeClr val="tx1"/>
                </a:solidFill>
              </a:rPr>
              <a:t>ERT-ASU-03: Project Highlights in FY24</a:t>
            </a:r>
          </a:p>
        </p:txBody>
      </p:sp>
      <p:pic>
        <p:nvPicPr>
          <p:cNvPr id="33" name="Graphic 32">
            <a:extLst>
              <a:ext uri="{FF2B5EF4-FFF2-40B4-BE49-F238E27FC236}">
                <a16:creationId xmlns:a16="http://schemas.microsoft.com/office/drawing/2014/main" id="{731A6491-4D79-201B-6E50-459155AC0D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9800" y="1607467"/>
            <a:ext cx="7772400" cy="4065094"/>
          </a:xfrm>
          <a:prstGeom prst="rect">
            <a:avLst/>
          </a:prstGeom>
        </p:spPr>
      </p:pic>
      <p:sp>
        <p:nvSpPr>
          <p:cNvPr id="34" name="Title 1">
            <a:extLst>
              <a:ext uri="{FF2B5EF4-FFF2-40B4-BE49-F238E27FC236}">
                <a16:creationId xmlns:a16="http://schemas.microsoft.com/office/drawing/2014/main" id="{91EF4333-0C79-A228-A8D6-BE143510975D}"/>
              </a:ext>
            </a:extLst>
          </p:cNvPr>
          <p:cNvSpPr txBox="1">
            <a:spLocks/>
          </p:cNvSpPr>
          <p:nvPr/>
        </p:nvSpPr>
        <p:spPr bwMode="auto">
          <a:xfrm>
            <a:off x="274437" y="1022255"/>
            <a:ext cx="11031738" cy="43584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l" rtl="0" eaLnBrk="1" fontAlgn="base" hangingPunct="1">
              <a:spcBef>
                <a:spcPct val="0"/>
              </a:spcBef>
              <a:spcAft>
                <a:spcPct val="0"/>
              </a:spcAft>
              <a:defRPr sz="3200" b="1" kern="1200" cap="all">
                <a:solidFill>
                  <a:schemeClr val="bg1">
                    <a:lumMod val="90000"/>
                    <a:lumOff val="10000"/>
                  </a:schemeClr>
                </a:solidFill>
                <a:latin typeface="Calibri" panose="020F0502020204030204" pitchFamily="34" charset="0"/>
                <a:ea typeface="ＭＳ Ｐゴシック" charset="0"/>
                <a:cs typeface="Calibri" panose="020F0502020204030204"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a:lstStyle>
          <a:p>
            <a:r>
              <a:rPr lang="en-US" sz="2000" dirty="0">
                <a:latin typeface="+mj-lt"/>
                <a:ea typeface="+mj-ea"/>
                <a:cs typeface="+mj-cs"/>
              </a:rPr>
              <a:t>Computer Program for automated Chemical Equation Detection</a:t>
            </a:r>
          </a:p>
        </p:txBody>
      </p:sp>
    </p:spTree>
    <p:extLst>
      <p:ext uri="{BB962C8B-B14F-4D97-AF65-F5344CB8AC3E}">
        <p14:creationId xmlns:p14="http://schemas.microsoft.com/office/powerpoint/2010/main" val="337609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35E168-CD9B-CF75-2B74-3124823D5274}"/>
              </a:ext>
            </a:extLst>
          </p:cNvPr>
          <p:cNvSpPr>
            <a:spLocks noGrp="1"/>
          </p:cNvSpPr>
          <p:nvPr>
            <p:ph type="title"/>
          </p:nvPr>
        </p:nvSpPr>
        <p:spPr>
          <a:xfrm>
            <a:off x="1724526" y="206391"/>
            <a:ext cx="10199702" cy="755509"/>
          </a:xfrm>
        </p:spPr>
        <p:txBody>
          <a:bodyPr/>
          <a:lstStyle/>
          <a:p>
            <a:r>
              <a:rPr lang="en-US" dirty="0">
                <a:solidFill>
                  <a:schemeClr val="tx1"/>
                </a:solidFill>
              </a:rPr>
              <a:t>ERT-ASU-03: Status of Project Activities </a:t>
            </a:r>
          </a:p>
        </p:txBody>
      </p:sp>
      <p:graphicFrame>
        <p:nvGraphicFramePr>
          <p:cNvPr id="2" name="Table 16">
            <a:extLst>
              <a:ext uri="{FF2B5EF4-FFF2-40B4-BE49-F238E27FC236}">
                <a16:creationId xmlns:a16="http://schemas.microsoft.com/office/drawing/2014/main" id="{D81930B1-A88C-7BCD-F33E-3424B76FB0E6}"/>
              </a:ext>
            </a:extLst>
          </p:cNvPr>
          <p:cNvGraphicFramePr>
            <a:graphicFrameLocks/>
          </p:cNvGraphicFramePr>
          <p:nvPr>
            <p:extLst>
              <p:ext uri="{D42A27DB-BD31-4B8C-83A1-F6EECF244321}">
                <p14:modId xmlns:p14="http://schemas.microsoft.com/office/powerpoint/2010/main" val="1175737132"/>
              </p:ext>
            </p:extLst>
          </p:nvPr>
        </p:nvGraphicFramePr>
        <p:xfrm>
          <a:off x="266701" y="1013476"/>
          <a:ext cx="11658599" cy="5294670"/>
        </p:xfrm>
        <a:graphic>
          <a:graphicData uri="http://schemas.openxmlformats.org/drawingml/2006/table">
            <a:tbl>
              <a:tblPr firstRow="1" bandRow="1">
                <a:tableStyleId>{5C22544A-7EE6-4342-B048-85BDC9FD1C3A}</a:tableStyleId>
              </a:tblPr>
              <a:tblGrid>
                <a:gridCol w="2110924">
                  <a:extLst>
                    <a:ext uri="{9D8B030D-6E8A-4147-A177-3AD203B41FA5}">
                      <a16:colId xmlns:a16="http://schemas.microsoft.com/office/drawing/2014/main" val="2542010261"/>
                    </a:ext>
                  </a:extLst>
                </a:gridCol>
                <a:gridCol w="1162147">
                  <a:extLst>
                    <a:ext uri="{9D8B030D-6E8A-4147-A177-3AD203B41FA5}">
                      <a16:colId xmlns:a16="http://schemas.microsoft.com/office/drawing/2014/main" val="537557957"/>
                    </a:ext>
                  </a:extLst>
                </a:gridCol>
                <a:gridCol w="1162147">
                  <a:extLst>
                    <a:ext uri="{9D8B030D-6E8A-4147-A177-3AD203B41FA5}">
                      <a16:colId xmlns:a16="http://schemas.microsoft.com/office/drawing/2014/main" val="1272271172"/>
                    </a:ext>
                  </a:extLst>
                </a:gridCol>
                <a:gridCol w="847461">
                  <a:extLst>
                    <a:ext uri="{9D8B030D-6E8A-4147-A177-3AD203B41FA5}">
                      <a16:colId xmlns:a16="http://schemas.microsoft.com/office/drawing/2014/main" val="2612829550"/>
                    </a:ext>
                  </a:extLst>
                </a:gridCol>
                <a:gridCol w="847461">
                  <a:extLst>
                    <a:ext uri="{9D8B030D-6E8A-4147-A177-3AD203B41FA5}">
                      <a16:colId xmlns:a16="http://schemas.microsoft.com/office/drawing/2014/main" val="2379689923"/>
                    </a:ext>
                  </a:extLst>
                </a:gridCol>
                <a:gridCol w="847461">
                  <a:extLst>
                    <a:ext uri="{9D8B030D-6E8A-4147-A177-3AD203B41FA5}">
                      <a16:colId xmlns:a16="http://schemas.microsoft.com/office/drawing/2014/main" val="835702119"/>
                    </a:ext>
                  </a:extLst>
                </a:gridCol>
                <a:gridCol w="847461">
                  <a:extLst>
                    <a:ext uri="{9D8B030D-6E8A-4147-A177-3AD203B41FA5}">
                      <a16:colId xmlns:a16="http://schemas.microsoft.com/office/drawing/2014/main" val="1992486238"/>
                    </a:ext>
                  </a:extLst>
                </a:gridCol>
                <a:gridCol w="847461">
                  <a:extLst>
                    <a:ext uri="{9D8B030D-6E8A-4147-A177-3AD203B41FA5}">
                      <a16:colId xmlns:a16="http://schemas.microsoft.com/office/drawing/2014/main" val="1983802552"/>
                    </a:ext>
                  </a:extLst>
                </a:gridCol>
                <a:gridCol w="693048">
                  <a:extLst>
                    <a:ext uri="{9D8B030D-6E8A-4147-A177-3AD203B41FA5}">
                      <a16:colId xmlns:a16="http://schemas.microsoft.com/office/drawing/2014/main" val="3347708002"/>
                    </a:ext>
                  </a:extLst>
                </a:gridCol>
                <a:gridCol w="887767">
                  <a:extLst>
                    <a:ext uri="{9D8B030D-6E8A-4147-A177-3AD203B41FA5}">
                      <a16:colId xmlns:a16="http://schemas.microsoft.com/office/drawing/2014/main" val="670443815"/>
                    </a:ext>
                  </a:extLst>
                </a:gridCol>
                <a:gridCol w="1405261">
                  <a:extLst>
                    <a:ext uri="{9D8B030D-6E8A-4147-A177-3AD203B41FA5}">
                      <a16:colId xmlns:a16="http://schemas.microsoft.com/office/drawing/2014/main" val="2601945297"/>
                    </a:ext>
                  </a:extLst>
                </a:gridCol>
              </a:tblGrid>
              <a:tr h="993066">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Activity</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Deliverable</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Comms / Technical Transfer Plan</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Lead POC</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Original Start Date (MM/YYYY)</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Times New Roman" panose="02020603050405020304" pitchFamily="18" charset="0"/>
                        </a:rPr>
                        <a:t>Actual Start Date </a:t>
                      </a:r>
                      <a:r>
                        <a:rPr lang="en-US" sz="1200" b="1" dirty="0">
                          <a:solidFill>
                            <a:schemeClr val="bg2"/>
                          </a:solidFill>
                          <a:effectLst/>
                          <a:latin typeface="+mn-lt"/>
                          <a:ea typeface="MS Mincho" panose="02020609040205080304" pitchFamily="49" charset="-128"/>
                          <a:cs typeface="Calibri" panose="020F0502020204030204" pitchFamily="34" charset="0"/>
                        </a:rPr>
                        <a:t>(MM/YYYY)</a:t>
                      </a:r>
                      <a:endParaRPr lang="en-US" sz="1200" b="1"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Original  End Date (MM/YYYY)</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Actual End Date (MM/YYYY)</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Times New Roman" panose="02020603050405020304" pitchFamily="18" charset="0"/>
                        </a:rPr>
                        <a:t>Budget ($K)</a:t>
                      </a: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Percent Complete (%)</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spcBef>
                          <a:spcPts val="0"/>
                        </a:spcBef>
                        <a:spcAft>
                          <a:spcPts val="600"/>
                        </a:spcAft>
                      </a:pPr>
                      <a:r>
                        <a:rPr lang="en-US" sz="1200" dirty="0">
                          <a:solidFill>
                            <a:schemeClr val="bg2"/>
                          </a:solidFill>
                          <a:effectLst/>
                          <a:latin typeface="+mn-lt"/>
                          <a:ea typeface="MS Mincho" panose="02020609040205080304" pitchFamily="49" charset="-128"/>
                          <a:cs typeface="Times New Roman" panose="02020603050405020304" pitchFamily="18" charset="0"/>
                        </a:rPr>
                        <a:t>Notes</a:t>
                      </a:r>
                    </a:p>
                  </a:txBody>
                  <a:tcPr marL="24384" marR="24384" marT="24384" marB="24384" anchor="ctr">
                    <a:solidFill>
                      <a:srgbClr val="7688AA"/>
                    </a:solidFill>
                  </a:tcPr>
                </a:tc>
                <a:extLst>
                  <a:ext uri="{0D108BD9-81ED-4DB2-BD59-A6C34878D82A}">
                    <a16:rowId xmlns:a16="http://schemas.microsoft.com/office/drawing/2014/main" val="3784408905"/>
                  </a:ext>
                </a:extLst>
              </a:tr>
              <a:tr h="469016">
                <a:tc>
                  <a:txBody>
                    <a:bodyPr/>
                    <a:lstStyle/>
                    <a:p>
                      <a:pPr marL="91440" algn="l" fontAlgn="t"/>
                      <a:r>
                        <a:rPr lang="en-US" sz="1200" b="0" i="0" u="none" strike="noStrike" dirty="0">
                          <a:solidFill>
                            <a:srgbClr val="000000"/>
                          </a:solidFill>
                          <a:effectLst/>
                          <a:latin typeface="Arial" panose="020B0604020202020204" pitchFamily="34" charset="0"/>
                        </a:rPr>
                        <a:t>Exploratory modeling analysis of combined ag lands + reservoir management</a:t>
                      </a:r>
                    </a:p>
                  </a:txBody>
                  <a:tcPr marL="9525" marR="9525" marT="9525" marB="0"/>
                </a:tc>
                <a:tc>
                  <a:txBody>
                    <a:bodyPr/>
                    <a:lstStyle/>
                    <a:p>
                      <a:pPr marL="91440" algn="l" fontAlgn="t"/>
                      <a:r>
                        <a:rPr lang="en-US" sz="1200" b="0" i="0" u="none" strike="noStrike">
                          <a:solidFill>
                            <a:srgbClr val="000000"/>
                          </a:solidFill>
                          <a:effectLst/>
                          <a:latin typeface="Arial" panose="020B0604020202020204" pitchFamily="34" charset="0"/>
                        </a:rPr>
                        <a:t>Multiple SWAT scenarios exploring links and impacts on water quality</a:t>
                      </a:r>
                    </a:p>
                  </a:txBody>
                  <a:tcPr marL="9525" marR="9525" marT="9525" marB="0"/>
                </a:tc>
                <a:tc>
                  <a:txBody>
                    <a:bodyPr/>
                    <a:lstStyle/>
                    <a:p>
                      <a:pPr marL="91440" algn="l" fontAlgn="t"/>
                      <a:r>
                        <a:rPr lang="en-US" sz="1200" b="0" i="0" u="none" strike="noStrike">
                          <a:solidFill>
                            <a:srgbClr val="000000"/>
                          </a:solidFill>
                          <a:effectLst/>
                          <a:latin typeface="Arial" panose="020B0604020202020204" pitchFamily="34" charset="0"/>
                        </a:rPr>
                        <a:t>Journal publication, webinar, EWN website content</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Liu</a:t>
                      </a:r>
                    </a:p>
                  </a:txBody>
                  <a:tcPr marL="9525" marR="9525" marT="9525" marB="0"/>
                </a:tc>
                <a:tc>
                  <a:txBody>
                    <a:bodyPr/>
                    <a:lstStyle/>
                    <a:p>
                      <a:pPr marL="91440" algn="ctr" fontAlgn="t"/>
                      <a:r>
                        <a:rPr lang="en-US" sz="1200" b="0" i="0" u="none" strike="noStrike">
                          <a:solidFill>
                            <a:srgbClr val="000000"/>
                          </a:solidFill>
                          <a:effectLst/>
                          <a:latin typeface="Arial" panose="020B0604020202020204" pitchFamily="34" charset="0"/>
                        </a:rPr>
                        <a:t>08/2022</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10/2022</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12/2022</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12/2024</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71.9</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80%</a:t>
                      </a:r>
                    </a:p>
                  </a:txBody>
                  <a:tcPr marL="9525" marR="9525" marT="9525" marB="0"/>
                </a:tc>
                <a:tc>
                  <a:txBody>
                    <a:bodyPr/>
                    <a:lstStyle/>
                    <a:p>
                      <a:pPr marL="91440"/>
                      <a:r>
                        <a:rPr lang="en-US" sz="1200" dirty="0">
                          <a:latin typeface="+mn-lt"/>
                        </a:rPr>
                        <a:t>Quantity done; quality calibration is taking longer (and now have additional task for this)</a:t>
                      </a:r>
                    </a:p>
                  </a:txBody>
                  <a:tcPr marL="24384" marR="24384" marT="24384" marB="24384"/>
                </a:tc>
                <a:extLst>
                  <a:ext uri="{0D108BD9-81ED-4DB2-BD59-A6C34878D82A}">
                    <a16:rowId xmlns:a16="http://schemas.microsoft.com/office/drawing/2014/main" val="291076823"/>
                  </a:ext>
                </a:extLst>
              </a:tr>
              <a:tr h="675934">
                <a:tc>
                  <a:txBody>
                    <a:bodyPr/>
                    <a:lstStyle/>
                    <a:p>
                      <a:pPr marL="91440" algn="l" fontAlgn="t"/>
                      <a:r>
                        <a:rPr lang="en-US" sz="1200" b="0" i="0" u="none" strike="noStrike" dirty="0">
                          <a:solidFill>
                            <a:srgbClr val="000000"/>
                          </a:solidFill>
                          <a:effectLst/>
                          <a:latin typeface="Arial" panose="020B0604020202020204" pitchFamily="34" charset="0"/>
                        </a:rPr>
                        <a:t>Exploratory analysis of causal learning to understand water quality outcomes</a:t>
                      </a:r>
                    </a:p>
                  </a:txBody>
                  <a:tcPr marL="9525" marR="9525" marT="9525" marB="0"/>
                </a:tc>
                <a:tc>
                  <a:txBody>
                    <a:bodyPr/>
                    <a:lstStyle/>
                    <a:p>
                      <a:pPr marL="91440" algn="l" fontAlgn="t"/>
                      <a:r>
                        <a:rPr lang="en-US" sz="1200" b="0" i="0" u="none" strike="noStrike">
                          <a:solidFill>
                            <a:srgbClr val="000000"/>
                          </a:solidFill>
                          <a:effectLst/>
                          <a:latin typeface="Arial" panose="020B0604020202020204" pitchFamily="34" charset="0"/>
                        </a:rPr>
                        <a:t>Causal learning maps and analysis</a:t>
                      </a:r>
                    </a:p>
                  </a:txBody>
                  <a:tcPr marL="9525" marR="9525" marT="9525" marB="0"/>
                </a:tc>
                <a:tc>
                  <a:txBody>
                    <a:bodyPr/>
                    <a:lstStyle/>
                    <a:p>
                      <a:pPr marL="91440" algn="l" fontAlgn="t"/>
                      <a:r>
                        <a:rPr lang="en-US" sz="1200" b="0" i="0" u="none" strike="noStrike" dirty="0">
                          <a:solidFill>
                            <a:srgbClr val="000000"/>
                          </a:solidFill>
                          <a:effectLst/>
                          <a:latin typeface="Arial" panose="020B0604020202020204" pitchFamily="34" charset="0"/>
                        </a:rPr>
                        <a:t>Journal publication, webinar, EWN website content</a:t>
                      </a:r>
                    </a:p>
                  </a:txBody>
                  <a:tcPr marL="9525" marR="9525" marT="9525" marB="0"/>
                </a:tc>
                <a:tc>
                  <a:txBody>
                    <a:bodyPr/>
                    <a:lstStyle/>
                    <a:p>
                      <a:pPr marL="91440" algn="ctr" fontAlgn="t"/>
                      <a:r>
                        <a:rPr lang="en-US" sz="1200" b="0" i="0" u="none" strike="noStrike">
                          <a:solidFill>
                            <a:srgbClr val="000000"/>
                          </a:solidFill>
                          <a:effectLst/>
                          <a:latin typeface="Arial" panose="020B0604020202020204" pitchFamily="34" charset="0"/>
                        </a:rPr>
                        <a:t>Candan</a:t>
                      </a:r>
                      <a:r>
                        <a:rPr lang="en-US" sz="800" b="0" i="0" u="none" strike="noStrike">
                          <a:solidFill>
                            <a:srgbClr val="000000"/>
                          </a:solidFill>
                          <a:effectLst/>
                          <a:latin typeface="Arial" panose="020B0604020202020204" pitchFamily="34" charset="0"/>
                        </a:rPr>
                        <a:t> </a:t>
                      </a:r>
                      <a:endParaRPr lang="en-US" sz="1200" b="0" i="0" u="none" strike="noStrike">
                        <a:solidFill>
                          <a:srgbClr val="000000"/>
                        </a:solidFill>
                        <a:effectLst/>
                        <a:latin typeface="Arial" panose="020B0604020202020204" pitchFamily="34" charset="0"/>
                      </a:endParaRPr>
                    </a:p>
                  </a:txBody>
                  <a:tcPr marL="9525" marR="9525" marT="9525" marB="0"/>
                </a:tc>
                <a:tc>
                  <a:txBody>
                    <a:bodyPr/>
                    <a:lstStyle/>
                    <a:p>
                      <a:pPr marL="91440" algn="ctr" fontAlgn="t"/>
                      <a:r>
                        <a:rPr lang="en-US" sz="1200" b="0" i="0" u="none" strike="noStrike">
                          <a:solidFill>
                            <a:srgbClr val="000000"/>
                          </a:solidFill>
                          <a:effectLst/>
                          <a:latin typeface="Arial" panose="020B0604020202020204" pitchFamily="34" charset="0"/>
                        </a:rPr>
                        <a:t>08/2022</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10/2022</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07/2023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12/2024</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66.2</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80%</a:t>
                      </a:r>
                    </a:p>
                  </a:txBody>
                  <a:tcPr marL="9525" marR="9525" marT="9525" marB="0"/>
                </a:tc>
                <a:tc>
                  <a:txBody>
                    <a:bodyPr/>
                    <a:lstStyle/>
                    <a:p>
                      <a:pPr marL="91440"/>
                      <a:r>
                        <a:rPr lang="en-US" sz="1200" dirty="0">
                          <a:latin typeface="+mn-lt"/>
                        </a:rPr>
                        <a:t>Quantity done; quality still ongoing</a:t>
                      </a:r>
                    </a:p>
                  </a:txBody>
                  <a:tcPr marL="24384" marR="24384" marT="24384" marB="24384"/>
                </a:tc>
                <a:extLst>
                  <a:ext uri="{0D108BD9-81ED-4DB2-BD59-A6C34878D82A}">
                    <a16:rowId xmlns:a16="http://schemas.microsoft.com/office/drawing/2014/main" val="70177493"/>
                  </a:ext>
                </a:extLst>
              </a:tr>
              <a:tr h="882854">
                <a:tc>
                  <a:txBody>
                    <a:bodyPr/>
                    <a:lstStyle/>
                    <a:p>
                      <a:pPr marL="91440" algn="l" fontAlgn="t"/>
                      <a:r>
                        <a:rPr lang="en-US" sz="1200" b="0" i="0" u="none" strike="noStrike" dirty="0">
                          <a:solidFill>
                            <a:srgbClr val="000000"/>
                          </a:solidFill>
                          <a:effectLst/>
                          <a:latin typeface="Arial" panose="020B0604020202020204" pitchFamily="34" charset="0"/>
                        </a:rPr>
                        <a:t>Identify data to be used in large scoping activity</a:t>
                      </a:r>
                    </a:p>
                  </a:txBody>
                  <a:tcPr marL="9525" marR="9525" marT="9525" marB="0"/>
                </a:tc>
                <a:tc>
                  <a:txBody>
                    <a:bodyPr/>
                    <a:lstStyle/>
                    <a:p>
                      <a:pPr marL="91440" algn="l" fontAlgn="t"/>
                      <a:r>
                        <a:rPr lang="en-US" sz="1200" b="0" i="0" u="none" strike="noStrike">
                          <a:solidFill>
                            <a:srgbClr val="000000"/>
                          </a:solidFill>
                          <a:effectLst/>
                          <a:latin typeface="Arial" panose="020B0604020202020204" pitchFamily="34" charset="0"/>
                        </a:rPr>
                        <a:t>Comprehensive list of data, sources, and metadata</a:t>
                      </a:r>
                    </a:p>
                  </a:txBody>
                  <a:tcPr marL="9525" marR="9525" marT="9525" marB="0"/>
                </a:tc>
                <a:tc>
                  <a:txBody>
                    <a:bodyPr/>
                    <a:lstStyle/>
                    <a:p>
                      <a:pPr marL="91440" algn="l" fontAlgn="t"/>
                      <a:r>
                        <a:rPr lang="en-US" sz="1200" b="0" i="0" u="none" strike="noStrike">
                          <a:solidFill>
                            <a:srgbClr val="000000"/>
                          </a:solidFill>
                          <a:effectLst/>
                          <a:latin typeface="Arial" panose="020B0604020202020204" pitchFamily="34" charset="0"/>
                        </a:rPr>
                        <a:t>N/A- internal outcome</a:t>
                      </a:r>
                    </a:p>
                  </a:txBody>
                  <a:tcPr marL="9525" marR="9525" marT="9525" marB="0"/>
                </a:tc>
                <a:tc>
                  <a:txBody>
                    <a:bodyPr/>
                    <a:lstStyle/>
                    <a:p>
                      <a:pPr marL="91440" algn="ctr" fontAlgn="t"/>
                      <a:r>
                        <a:rPr lang="en-US" sz="1200" b="0" i="0" u="none" strike="noStrike">
                          <a:solidFill>
                            <a:srgbClr val="000000"/>
                          </a:solidFill>
                          <a:effectLst/>
                          <a:latin typeface="Arial" panose="020B0604020202020204" pitchFamily="34" charset="0"/>
                        </a:rPr>
                        <a:t>Muenich</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10/2022</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01/2023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12/2023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51.3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100%</a:t>
                      </a:r>
                    </a:p>
                  </a:txBody>
                  <a:tcPr marL="9525" marR="9525" marT="9525" marB="0"/>
                </a:tc>
                <a:tc>
                  <a:txBody>
                    <a:bodyPr/>
                    <a:lstStyle/>
                    <a:p>
                      <a:pPr marL="91440"/>
                      <a:r>
                        <a:rPr lang="en-US" sz="1200" dirty="0">
                          <a:latin typeface="+mn-lt"/>
                        </a:rPr>
                        <a:t>List mostly complete</a:t>
                      </a:r>
                    </a:p>
                  </a:txBody>
                  <a:tcPr marL="24384" marR="24384" marT="24384" marB="24384"/>
                </a:tc>
                <a:extLst>
                  <a:ext uri="{0D108BD9-81ED-4DB2-BD59-A6C34878D82A}">
                    <a16:rowId xmlns:a16="http://schemas.microsoft.com/office/drawing/2014/main" val="3695423954"/>
                  </a:ext>
                </a:extLst>
              </a:tr>
              <a:tr h="882854">
                <a:tc>
                  <a:txBody>
                    <a:bodyPr/>
                    <a:lstStyle/>
                    <a:p>
                      <a:pPr marL="91440" algn="l" fontAlgn="t"/>
                      <a:r>
                        <a:rPr lang="en-US" sz="1200" b="0" i="0" u="none" strike="noStrike" dirty="0">
                          <a:solidFill>
                            <a:srgbClr val="000000"/>
                          </a:solidFill>
                          <a:effectLst/>
                          <a:latin typeface="Arial" panose="020B0604020202020204" pitchFamily="34" charset="0"/>
                        </a:rPr>
                        <a:t>Synthesis and transformation of data for scoping</a:t>
                      </a:r>
                    </a:p>
                  </a:txBody>
                  <a:tcPr marL="9525" marR="9525" marT="9525" marB="0"/>
                </a:tc>
                <a:tc>
                  <a:txBody>
                    <a:bodyPr/>
                    <a:lstStyle/>
                    <a:p>
                      <a:pPr marL="91440" algn="l" fontAlgn="t"/>
                      <a:r>
                        <a:rPr lang="en-US" sz="1200" b="0" i="0" u="none" strike="noStrike" dirty="0">
                          <a:solidFill>
                            <a:srgbClr val="000000"/>
                          </a:solidFill>
                          <a:effectLst/>
                          <a:latin typeface="Arial" panose="020B0604020202020204" pitchFamily="34" charset="0"/>
                        </a:rPr>
                        <a:t>Database of cleaned, transformed, and ready to use data</a:t>
                      </a:r>
                    </a:p>
                  </a:txBody>
                  <a:tcPr marL="9525" marR="9525" marT="9525" marB="0"/>
                </a:tc>
                <a:tc>
                  <a:txBody>
                    <a:bodyPr/>
                    <a:lstStyle/>
                    <a:p>
                      <a:pPr marL="91440" algn="l" fontAlgn="t"/>
                      <a:r>
                        <a:rPr lang="en-US" sz="1200" b="0" i="0" u="none" strike="noStrike" dirty="0">
                          <a:solidFill>
                            <a:srgbClr val="000000"/>
                          </a:solidFill>
                          <a:effectLst/>
                          <a:latin typeface="Arial" panose="020B0604020202020204" pitchFamily="34" charset="0"/>
                        </a:rPr>
                        <a:t>N/A – internal outcome</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Muenich</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02/2023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5/2023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05/2023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5/2024</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66.3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100%</a:t>
                      </a:r>
                    </a:p>
                  </a:txBody>
                  <a:tcPr marL="9525" marR="9525" marT="9525" marB="0"/>
                </a:tc>
                <a:tc>
                  <a:txBody>
                    <a:bodyPr/>
                    <a:lstStyle/>
                    <a:p>
                      <a:pPr marL="91440"/>
                      <a:endParaRPr lang="en-US" sz="1200" dirty="0">
                        <a:latin typeface="+mn-lt"/>
                      </a:endParaRPr>
                    </a:p>
                  </a:txBody>
                  <a:tcPr marL="24384" marR="24384" marT="24384" marB="24384"/>
                </a:tc>
                <a:extLst>
                  <a:ext uri="{0D108BD9-81ED-4DB2-BD59-A6C34878D82A}">
                    <a16:rowId xmlns:a16="http://schemas.microsoft.com/office/drawing/2014/main" val="1347859302"/>
                  </a:ext>
                </a:extLst>
              </a:tr>
              <a:tr h="335433">
                <a:tc gridSpan="8">
                  <a:txBody>
                    <a:bodyPr/>
                    <a:lstStyle/>
                    <a:p>
                      <a:pPr marL="91440" algn="r"/>
                      <a:endParaRPr lang="en-US" sz="1200" b="1" dirty="0">
                        <a:latin typeface="+mn-lt"/>
                      </a:endParaRPr>
                    </a:p>
                  </a:txBody>
                  <a:tcPr marL="24384" marR="24384" marT="24384" marB="24384"/>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a:txBody>
                    <a:bodyPr/>
                    <a:lstStyle/>
                    <a:p>
                      <a:pPr marL="91440"/>
                      <a:endParaRPr lang="en-US" sz="1200" b="1" dirty="0">
                        <a:latin typeface="+mn-lt"/>
                      </a:endParaRPr>
                    </a:p>
                  </a:txBody>
                  <a:tcPr marL="24384" marR="24384" marT="24384" marB="24384"/>
                </a:tc>
                <a:tc>
                  <a:txBody>
                    <a:bodyPr/>
                    <a:lstStyle/>
                    <a:p>
                      <a:pPr marL="91440"/>
                      <a:endParaRPr lang="en-US" sz="1200" b="1" dirty="0">
                        <a:highlight>
                          <a:srgbClr val="FFFF00"/>
                        </a:highlight>
                        <a:latin typeface="+mn-lt"/>
                      </a:endParaRPr>
                    </a:p>
                  </a:txBody>
                  <a:tcPr marL="24384" marR="24384" marT="24384" marB="24384"/>
                </a:tc>
                <a:tc>
                  <a:txBody>
                    <a:bodyPr/>
                    <a:lstStyle/>
                    <a:p>
                      <a:pPr marL="91440"/>
                      <a:endParaRPr lang="en-US" sz="1200" b="1" dirty="0">
                        <a:latin typeface="+mn-lt"/>
                      </a:endParaRPr>
                    </a:p>
                  </a:txBody>
                  <a:tcPr marL="24384" marR="24384" marT="24384" marB="24384"/>
                </a:tc>
                <a:extLst>
                  <a:ext uri="{0D108BD9-81ED-4DB2-BD59-A6C34878D82A}">
                    <a16:rowId xmlns:a16="http://schemas.microsoft.com/office/drawing/2014/main" val="2058594788"/>
                  </a:ext>
                </a:extLst>
              </a:tr>
            </a:tbl>
          </a:graphicData>
        </a:graphic>
      </p:graphicFrame>
    </p:spTree>
    <p:extLst>
      <p:ext uri="{BB962C8B-B14F-4D97-AF65-F5344CB8AC3E}">
        <p14:creationId xmlns:p14="http://schemas.microsoft.com/office/powerpoint/2010/main" val="4242687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35E168-CD9B-CF75-2B74-3124823D5274}"/>
              </a:ext>
            </a:extLst>
          </p:cNvPr>
          <p:cNvSpPr>
            <a:spLocks noGrp="1"/>
          </p:cNvSpPr>
          <p:nvPr>
            <p:ph type="title"/>
          </p:nvPr>
        </p:nvSpPr>
        <p:spPr>
          <a:xfrm>
            <a:off x="1724526" y="206391"/>
            <a:ext cx="10199702" cy="755509"/>
          </a:xfrm>
        </p:spPr>
        <p:txBody>
          <a:bodyPr/>
          <a:lstStyle/>
          <a:p>
            <a:r>
              <a:rPr lang="en-US" dirty="0">
                <a:solidFill>
                  <a:schemeClr val="tx1"/>
                </a:solidFill>
              </a:rPr>
              <a:t>ERT-ASU-03: Status of Project Activities </a:t>
            </a:r>
          </a:p>
        </p:txBody>
      </p:sp>
      <p:graphicFrame>
        <p:nvGraphicFramePr>
          <p:cNvPr id="2" name="Table 16">
            <a:extLst>
              <a:ext uri="{FF2B5EF4-FFF2-40B4-BE49-F238E27FC236}">
                <a16:creationId xmlns:a16="http://schemas.microsoft.com/office/drawing/2014/main" id="{D81930B1-A88C-7BCD-F33E-3424B76FB0E6}"/>
              </a:ext>
            </a:extLst>
          </p:cNvPr>
          <p:cNvGraphicFramePr>
            <a:graphicFrameLocks/>
          </p:cNvGraphicFramePr>
          <p:nvPr>
            <p:extLst>
              <p:ext uri="{D42A27DB-BD31-4B8C-83A1-F6EECF244321}">
                <p14:modId xmlns:p14="http://schemas.microsoft.com/office/powerpoint/2010/main" val="1686242338"/>
              </p:ext>
            </p:extLst>
          </p:nvPr>
        </p:nvGraphicFramePr>
        <p:xfrm>
          <a:off x="266701" y="1006290"/>
          <a:ext cx="11658599" cy="4728808"/>
        </p:xfrm>
        <a:graphic>
          <a:graphicData uri="http://schemas.openxmlformats.org/drawingml/2006/table">
            <a:tbl>
              <a:tblPr firstRow="1" bandRow="1">
                <a:tableStyleId>{5C22544A-7EE6-4342-B048-85BDC9FD1C3A}</a:tableStyleId>
              </a:tblPr>
              <a:tblGrid>
                <a:gridCol w="2110924">
                  <a:extLst>
                    <a:ext uri="{9D8B030D-6E8A-4147-A177-3AD203B41FA5}">
                      <a16:colId xmlns:a16="http://schemas.microsoft.com/office/drawing/2014/main" val="2542010261"/>
                    </a:ext>
                  </a:extLst>
                </a:gridCol>
                <a:gridCol w="1162147">
                  <a:extLst>
                    <a:ext uri="{9D8B030D-6E8A-4147-A177-3AD203B41FA5}">
                      <a16:colId xmlns:a16="http://schemas.microsoft.com/office/drawing/2014/main" val="537557957"/>
                    </a:ext>
                  </a:extLst>
                </a:gridCol>
                <a:gridCol w="1162147">
                  <a:extLst>
                    <a:ext uri="{9D8B030D-6E8A-4147-A177-3AD203B41FA5}">
                      <a16:colId xmlns:a16="http://schemas.microsoft.com/office/drawing/2014/main" val="1272271172"/>
                    </a:ext>
                  </a:extLst>
                </a:gridCol>
                <a:gridCol w="847461">
                  <a:extLst>
                    <a:ext uri="{9D8B030D-6E8A-4147-A177-3AD203B41FA5}">
                      <a16:colId xmlns:a16="http://schemas.microsoft.com/office/drawing/2014/main" val="2612829550"/>
                    </a:ext>
                  </a:extLst>
                </a:gridCol>
                <a:gridCol w="847461">
                  <a:extLst>
                    <a:ext uri="{9D8B030D-6E8A-4147-A177-3AD203B41FA5}">
                      <a16:colId xmlns:a16="http://schemas.microsoft.com/office/drawing/2014/main" val="2379689923"/>
                    </a:ext>
                  </a:extLst>
                </a:gridCol>
                <a:gridCol w="847461">
                  <a:extLst>
                    <a:ext uri="{9D8B030D-6E8A-4147-A177-3AD203B41FA5}">
                      <a16:colId xmlns:a16="http://schemas.microsoft.com/office/drawing/2014/main" val="835702119"/>
                    </a:ext>
                  </a:extLst>
                </a:gridCol>
                <a:gridCol w="847461">
                  <a:extLst>
                    <a:ext uri="{9D8B030D-6E8A-4147-A177-3AD203B41FA5}">
                      <a16:colId xmlns:a16="http://schemas.microsoft.com/office/drawing/2014/main" val="1992486238"/>
                    </a:ext>
                  </a:extLst>
                </a:gridCol>
                <a:gridCol w="847461">
                  <a:extLst>
                    <a:ext uri="{9D8B030D-6E8A-4147-A177-3AD203B41FA5}">
                      <a16:colId xmlns:a16="http://schemas.microsoft.com/office/drawing/2014/main" val="1983802552"/>
                    </a:ext>
                  </a:extLst>
                </a:gridCol>
                <a:gridCol w="781825">
                  <a:extLst>
                    <a:ext uri="{9D8B030D-6E8A-4147-A177-3AD203B41FA5}">
                      <a16:colId xmlns:a16="http://schemas.microsoft.com/office/drawing/2014/main" val="3347708002"/>
                    </a:ext>
                  </a:extLst>
                </a:gridCol>
                <a:gridCol w="878889">
                  <a:extLst>
                    <a:ext uri="{9D8B030D-6E8A-4147-A177-3AD203B41FA5}">
                      <a16:colId xmlns:a16="http://schemas.microsoft.com/office/drawing/2014/main" val="670443815"/>
                    </a:ext>
                  </a:extLst>
                </a:gridCol>
                <a:gridCol w="1325362">
                  <a:extLst>
                    <a:ext uri="{9D8B030D-6E8A-4147-A177-3AD203B41FA5}">
                      <a16:colId xmlns:a16="http://schemas.microsoft.com/office/drawing/2014/main" val="2601945297"/>
                    </a:ext>
                  </a:extLst>
                </a:gridCol>
              </a:tblGrid>
              <a:tr h="993066">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Activity</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Deliverable</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Comms / Technical Transfer Plan</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Lead POC</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Original Start Date (MM/YYYY)</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Times New Roman" panose="02020603050405020304" pitchFamily="18" charset="0"/>
                        </a:rPr>
                        <a:t>Actual Start Date </a:t>
                      </a:r>
                      <a:r>
                        <a:rPr lang="en-US" sz="1200" b="1" dirty="0">
                          <a:solidFill>
                            <a:schemeClr val="bg2"/>
                          </a:solidFill>
                          <a:effectLst/>
                          <a:latin typeface="+mn-lt"/>
                          <a:ea typeface="MS Mincho" panose="02020609040205080304" pitchFamily="49" charset="-128"/>
                          <a:cs typeface="Calibri" panose="020F0502020204030204" pitchFamily="34" charset="0"/>
                        </a:rPr>
                        <a:t>(MM/YYYY)</a:t>
                      </a:r>
                      <a:endParaRPr lang="en-US" sz="1200" b="1"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Original  End Date (MM/YYYY)</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Actual End Date (MM/YYYY)</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Times New Roman" panose="02020603050405020304" pitchFamily="18" charset="0"/>
                        </a:rPr>
                        <a:t>Budget ($K)</a:t>
                      </a:r>
                    </a:p>
                  </a:txBody>
                  <a:tcPr marL="24384" marR="24384" marT="24384" marB="24384" anchor="ctr">
                    <a:solidFill>
                      <a:srgbClr val="7688AA"/>
                    </a:solidFill>
                  </a:tcPr>
                </a:tc>
                <a:tc>
                  <a:txBody>
                    <a:bodyPr/>
                    <a:lstStyle/>
                    <a:p>
                      <a:pPr marL="91440" marR="0" algn="ctr">
                        <a:lnSpc>
                          <a:spcPct val="115000"/>
                        </a:lnSpc>
                        <a:spcBef>
                          <a:spcPts val="0"/>
                        </a:spcBef>
                        <a:spcAft>
                          <a:spcPts val="600"/>
                        </a:spcAft>
                      </a:pPr>
                      <a:r>
                        <a:rPr lang="en-US" sz="1200" b="1" dirty="0">
                          <a:solidFill>
                            <a:schemeClr val="bg2"/>
                          </a:solidFill>
                          <a:effectLst/>
                          <a:latin typeface="+mn-lt"/>
                          <a:ea typeface="MS Mincho" panose="02020609040205080304" pitchFamily="49" charset="-128"/>
                          <a:cs typeface="Calibri" panose="020F0502020204030204" pitchFamily="34" charset="0"/>
                        </a:rPr>
                        <a:t>Percent Complete (%)</a:t>
                      </a:r>
                      <a:endParaRPr lang="en-US" sz="1200" dirty="0">
                        <a:solidFill>
                          <a:schemeClr val="bg2"/>
                        </a:solidFill>
                        <a:effectLst/>
                        <a:latin typeface="+mn-lt"/>
                        <a:ea typeface="MS Mincho" panose="02020609040205080304" pitchFamily="49" charset="-128"/>
                        <a:cs typeface="Times New Roman" panose="02020603050405020304" pitchFamily="18" charset="0"/>
                      </a:endParaRPr>
                    </a:p>
                  </a:txBody>
                  <a:tcPr marL="24384" marR="24384" marT="24384" marB="24384" anchor="ctr">
                    <a:solidFill>
                      <a:srgbClr val="7688AA"/>
                    </a:solidFill>
                  </a:tcPr>
                </a:tc>
                <a:tc>
                  <a:txBody>
                    <a:bodyPr/>
                    <a:lstStyle/>
                    <a:p>
                      <a:pPr marL="91440" marR="0" algn="ctr">
                        <a:spcBef>
                          <a:spcPts val="0"/>
                        </a:spcBef>
                        <a:spcAft>
                          <a:spcPts val="600"/>
                        </a:spcAft>
                      </a:pPr>
                      <a:r>
                        <a:rPr lang="en-US" sz="1200" dirty="0">
                          <a:solidFill>
                            <a:schemeClr val="bg2"/>
                          </a:solidFill>
                          <a:effectLst/>
                          <a:latin typeface="+mn-lt"/>
                          <a:ea typeface="MS Mincho" panose="02020609040205080304" pitchFamily="49" charset="-128"/>
                          <a:cs typeface="Times New Roman" panose="02020603050405020304" pitchFamily="18" charset="0"/>
                        </a:rPr>
                        <a:t>Notes</a:t>
                      </a:r>
                    </a:p>
                  </a:txBody>
                  <a:tcPr marL="24384" marR="24384" marT="24384" marB="24384" anchor="ctr">
                    <a:solidFill>
                      <a:srgbClr val="7688AA"/>
                    </a:solidFill>
                  </a:tcPr>
                </a:tc>
                <a:extLst>
                  <a:ext uri="{0D108BD9-81ED-4DB2-BD59-A6C34878D82A}">
                    <a16:rowId xmlns:a16="http://schemas.microsoft.com/office/drawing/2014/main" val="3784408905"/>
                  </a:ext>
                </a:extLst>
              </a:tr>
              <a:tr h="335433">
                <a:tc>
                  <a:txBody>
                    <a:bodyPr/>
                    <a:lstStyle/>
                    <a:p>
                      <a:pPr marL="91440" algn="l" fontAlgn="t"/>
                      <a:r>
                        <a:rPr lang="en-US" sz="1200" b="0" i="0" u="none" strike="noStrike" dirty="0">
                          <a:solidFill>
                            <a:srgbClr val="000000"/>
                          </a:solidFill>
                          <a:effectLst/>
                          <a:latin typeface="Arial" panose="020B0604020202020204" pitchFamily="34" charset="0"/>
                        </a:rPr>
                        <a:t>Exploratory data analysis of scoping data</a:t>
                      </a:r>
                    </a:p>
                  </a:txBody>
                  <a:tcPr marL="9525" marR="9525" marT="9525" marB="0"/>
                </a:tc>
                <a:tc>
                  <a:txBody>
                    <a:bodyPr/>
                    <a:lstStyle/>
                    <a:p>
                      <a:pPr marL="91440" algn="l" fontAlgn="t"/>
                      <a:r>
                        <a:rPr lang="en-US" sz="1200" b="0" i="0" u="none" strike="noStrike" dirty="0">
                          <a:solidFill>
                            <a:srgbClr val="000000"/>
                          </a:solidFill>
                          <a:effectLst/>
                          <a:latin typeface="Arial" panose="020B0604020202020204" pitchFamily="34" charset="0"/>
                        </a:rPr>
                        <a:t>Data results to answer initial questions about the feasibility of integrating ag land management with gray infrastructure management</a:t>
                      </a:r>
                    </a:p>
                  </a:txBody>
                  <a:tcPr marL="9525" marR="9525" marT="9525" marB="0"/>
                </a:tc>
                <a:tc>
                  <a:txBody>
                    <a:bodyPr/>
                    <a:lstStyle/>
                    <a:p>
                      <a:pPr marL="91440" algn="l" fontAlgn="t"/>
                      <a:r>
                        <a:rPr lang="en-US" sz="1200" b="0" i="0" u="none" strike="noStrike" dirty="0">
                          <a:solidFill>
                            <a:srgbClr val="000000"/>
                          </a:solidFill>
                          <a:effectLst/>
                          <a:latin typeface="Arial" panose="020B0604020202020204" pitchFamily="34" charset="0"/>
                        </a:rPr>
                        <a:t>Journal publication, EWN website content, webinar</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Muenich</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06/2023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8/2023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08/2023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5/2024</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55.5</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100%</a:t>
                      </a:r>
                    </a:p>
                  </a:txBody>
                  <a:tcPr marL="9525" marR="9525" marT="9525" marB="0"/>
                </a:tc>
                <a:tc>
                  <a:txBody>
                    <a:bodyPr/>
                    <a:lstStyle/>
                    <a:p>
                      <a:pPr marL="91440"/>
                      <a:endParaRPr lang="en-US" sz="1200" dirty="0">
                        <a:latin typeface="+mn-lt"/>
                      </a:endParaRPr>
                    </a:p>
                  </a:txBody>
                  <a:tcPr marL="24384" marR="24384" marT="24384" marB="24384"/>
                </a:tc>
                <a:extLst>
                  <a:ext uri="{0D108BD9-81ED-4DB2-BD59-A6C34878D82A}">
                    <a16:rowId xmlns:a16="http://schemas.microsoft.com/office/drawing/2014/main" val="1162508957"/>
                  </a:ext>
                </a:extLst>
              </a:tr>
              <a:tr h="335433">
                <a:tc>
                  <a:txBody>
                    <a:bodyPr/>
                    <a:lstStyle/>
                    <a:p>
                      <a:pPr marL="91440" algn="l" fontAlgn="t"/>
                      <a:r>
                        <a:rPr lang="en-US" sz="1200" b="0" i="0" u="none" strike="noStrike" dirty="0">
                          <a:solidFill>
                            <a:srgbClr val="000000"/>
                          </a:solidFill>
                          <a:effectLst/>
                          <a:latin typeface="Arial" panose="020B0604020202020204" pitchFamily="34" charset="0"/>
                        </a:rPr>
                        <a:t>Site selection for model and demonstration studies</a:t>
                      </a:r>
                    </a:p>
                  </a:txBody>
                  <a:tcPr marL="9525" marR="9525" marT="9525" marB="0"/>
                </a:tc>
                <a:tc>
                  <a:txBody>
                    <a:bodyPr/>
                    <a:lstStyle/>
                    <a:p>
                      <a:pPr marL="91440" algn="l" fontAlgn="t"/>
                      <a:r>
                        <a:rPr lang="en-US" sz="1200" b="0" i="0" u="none" strike="noStrike" dirty="0">
                          <a:solidFill>
                            <a:srgbClr val="000000"/>
                          </a:solidFill>
                          <a:effectLst/>
                          <a:latin typeface="Arial" panose="020B0604020202020204" pitchFamily="34" charset="0"/>
                        </a:rPr>
                        <a:t>Watershed in the U.S. to be used for demo and SWAT-CE-QUAL-W2 model development</a:t>
                      </a:r>
                    </a:p>
                  </a:txBody>
                  <a:tcPr marL="9525" marR="9525" marT="9525" marB="0"/>
                </a:tc>
                <a:tc>
                  <a:txBody>
                    <a:bodyPr/>
                    <a:lstStyle/>
                    <a:p>
                      <a:pPr marL="91440" algn="l" fontAlgn="t"/>
                      <a:r>
                        <a:rPr lang="en-US" sz="1200" b="0" i="0" u="none" strike="noStrike" dirty="0">
                          <a:solidFill>
                            <a:srgbClr val="000000"/>
                          </a:solidFill>
                          <a:effectLst/>
                          <a:latin typeface="Arial" panose="020B0604020202020204" pitchFamily="34" charset="0"/>
                        </a:rPr>
                        <a:t>N/A – internal outcome</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Steissberg</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08/2023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05/2023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12/2023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09/2023</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83.8</a:t>
                      </a:r>
                    </a:p>
                  </a:txBody>
                  <a:tcPr marL="9525" marR="9525" marT="9525" marB="0"/>
                </a:tc>
                <a:tc>
                  <a:txBody>
                    <a:bodyPr/>
                    <a:lstStyle/>
                    <a:p>
                      <a:pPr marL="91440" algn="ctr" fontAlgn="t"/>
                      <a:r>
                        <a:rPr lang="en-US" sz="1200" b="0" i="0" u="none" strike="noStrike" dirty="0">
                          <a:solidFill>
                            <a:srgbClr val="000000"/>
                          </a:solidFill>
                          <a:effectLst/>
                          <a:latin typeface="Arial" panose="020B0604020202020204" pitchFamily="34" charset="0"/>
                        </a:rPr>
                        <a:t>100%</a:t>
                      </a:r>
                    </a:p>
                  </a:txBody>
                  <a:tcPr marL="9525" marR="9525" marT="9525" marB="0"/>
                </a:tc>
                <a:tc>
                  <a:txBody>
                    <a:bodyPr/>
                    <a:lstStyle/>
                    <a:p>
                      <a:pPr marL="91440"/>
                      <a:endParaRPr lang="en-US" sz="1200" dirty="0">
                        <a:latin typeface="+mn-lt"/>
                      </a:endParaRPr>
                    </a:p>
                  </a:txBody>
                  <a:tcPr marL="24384" marR="24384" marT="24384" marB="24384"/>
                </a:tc>
                <a:extLst>
                  <a:ext uri="{0D108BD9-81ED-4DB2-BD59-A6C34878D82A}">
                    <a16:rowId xmlns:a16="http://schemas.microsoft.com/office/drawing/2014/main" val="1174907569"/>
                  </a:ext>
                </a:extLst>
              </a:tr>
              <a:tr h="335433">
                <a:tc gridSpan="8">
                  <a:txBody>
                    <a:bodyPr/>
                    <a:lstStyle/>
                    <a:p>
                      <a:pPr marL="91440" algn="r"/>
                      <a:r>
                        <a:rPr lang="en-US" sz="1200" b="1" dirty="0">
                          <a:latin typeface="+mn-lt"/>
                        </a:rPr>
                        <a:t>Total</a:t>
                      </a:r>
                    </a:p>
                  </a:txBody>
                  <a:tcPr marL="24384" marR="24384" marT="24384" marB="24384"/>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a:txBody>
                    <a:bodyPr/>
                    <a:lstStyle/>
                    <a:p>
                      <a:pPr marL="91440"/>
                      <a:r>
                        <a:rPr lang="en-US" sz="1200" b="1" dirty="0">
                          <a:latin typeface="+mn-lt"/>
                        </a:rPr>
                        <a:t>$395.0</a:t>
                      </a:r>
                    </a:p>
                  </a:txBody>
                  <a:tcPr marL="24384" marR="24384" marT="24384" marB="24384"/>
                </a:tc>
                <a:tc>
                  <a:txBody>
                    <a:bodyPr/>
                    <a:lstStyle/>
                    <a:p>
                      <a:pPr marL="91440"/>
                      <a:endParaRPr lang="en-US" sz="1200" b="1" dirty="0">
                        <a:highlight>
                          <a:srgbClr val="FFFF00"/>
                        </a:highlight>
                        <a:latin typeface="+mn-lt"/>
                      </a:endParaRPr>
                    </a:p>
                  </a:txBody>
                  <a:tcPr marL="24384" marR="24384" marT="24384" marB="24384"/>
                </a:tc>
                <a:tc>
                  <a:txBody>
                    <a:bodyPr/>
                    <a:lstStyle/>
                    <a:p>
                      <a:pPr marL="91440"/>
                      <a:endParaRPr lang="en-US" sz="1200" b="1" dirty="0">
                        <a:latin typeface="+mn-lt"/>
                      </a:endParaRPr>
                    </a:p>
                  </a:txBody>
                  <a:tcPr marL="24384" marR="24384" marT="24384" marB="24384"/>
                </a:tc>
                <a:extLst>
                  <a:ext uri="{0D108BD9-81ED-4DB2-BD59-A6C34878D82A}">
                    <a16:rowId xmlns:a16="http://schemas.microsoft.com/office/drawing/2014/main" val="2058594788"/>
                  </a:ext>
                </a:extLst>
              </a:tr>
            </a:tbl>
          </a:graphicData>
        </a:graphic>
      </p:graphicFrame>
    </p:spTree>
    <p:extLst>
      <p:ext uri="{BB962C8B-B14F-4D97-AF65-F5344CB8AC3E}">
        <p14:creationId xmlns:p14="http://schemas.microsoft.com/office/powerpoint/2010/main" val="398187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8395AD3-01A2-113B-8C4F-725BCAD5294C}"/>
              </a:ext>
            </a:extLst>
          </p:cNvPr>
          <p:cNvSpPr>
            <a:spLocks noGrp="1"/>
          </p:cNvSpPr>
          <p:nvPr>
            <p:ph sz="quarter" idx="10"/>
          </p:nvPr>
        </p:nvSpPr>
        <p:spPr>
          <a:xfrm>
            <a:off x="932783" y="1184342"/>
            <a:ext cx="10991445" cy="5600700"/>
          </a:xfrm>
        </p:spPr>
        <p:txBody>
          <a:bodyPr/>
          <a:lstStyle/>
          <a:p>
            <a:pPr marL="342900" indent="-342900">
              <a:buFont typeface="Arial" panose="020B0604020202020204" pitchFamily="34" charset="0"/>
              <a:buChar char="•"/>
            </a:pPr>
            <a:r>
              <a:rPr lang="en-US" sz="2400" dirty="0">
                <a:solidFill>
                  <a:schemeClr val="tx1"/>
                </a:solidFill>
                <a:effectLst/>
                <a:latin typeface="Calibri" panose="020F0502020204030204" pitchFamily="34" charset="0"/>
              </a:rPr>
              <a:t>The ERDC team’s budget reductions for FY24 required pausing development of the linkage of SWAT with CE-QUAL-W2. This task is ready to move forward when funding is available. </a:t>
            </a:r>
          </a:p>
          <a:p>
            <a:endParaRPr lang="en-US" sz="2400" dirty="0">
              <a:solidFill>
                <a:schemeClr val="tx1"/>
              </a:solidFill>
              <a:effectLst/>
              <a:latin typeface="Calibri" panose="020F0502020204030204" pitchFamily="34" charset="0"/>
            </a:endParaRPr>
          </a:p>
        </p:txBody>
      </p:sp>
      <p:sp>
        <p:nvSpPr>
          <p:cNvPr id="7" name="Title 6">
            <a:extLst>
              <a:ext uri="{FF2B5EF4-FFF2-40B4-BE49-F238E27FC236}">
                <a16:creationId xmlns:a16="http://schemas.microsoft.com/office/drawing/2014/main" id="{7235E168-CD9B-CF75-2B74-3124823D5274}"/>
              </a:ext>
            </a:extLst>
          </p:cNvPr>
          <p:cNvSpPr>
            <a:spLocks noGrp="1"/>
          </p:cNvSpPr>
          <p:nvPr>
            <p:ph type="title"/>
          </p:nvPr>
        </p:nvSpPr>
        <p:spPr>
          <a:xfrm>
            <a:off x="1724526" y="206391"/>
            <a:ext cx="10199702" cy="755509"/>
          </a:xfrm>
        </p:spPr>
        <p:txBody>
          <a:bodyPr/>
          <a:lstStyle/>
          <a:p>
            <a:r>
              <a:rPr lang="en-US" dirty="0">
                <a:solidFill>
                  <a:schemeClr val="tx1"/>
                </a:solidFill>
              </a:rPr>
              <a:t>ERT-ASU-03: Delays and difficulties</a:t>
            </a:r>
          </a:p>
        </p:txBody>
      </p:sp>
    </p:spTree>
    <p:extLst>
      <p:ext uri="{BB962C8B-B14F-4D97-AF65-F5344CB8AC3E}">
        <p14:creationId xmlns:p14="http://schemas.microsoft.com/office/powerpoint/2010/main" val="174330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35E168-CD9B-CF75-2B74-3124823D5274}"/>
              </a:ext>
            </a:extLst>
          </p:cNvPr>
          <p:cNvSpPr>
            <a:spLocks noGrp="1"/>
          </p:cNvSpPr>
          <p:nvPr>
            <p:ph type="title"/>
          </p:nvPr>
        </p:nvSpPr>
        <p:spPr>
          <a:xfrm>
            <a:off x="1785879" y="228600"/>
            <a:ext cx="9821108" cy="755509"/>
          </a:xfrm>
        </p:spPr>
        <p:txBody>
          <a:bodyPr/>
          <a:lstStyle/>
          <a:p>
            <a:r>
              <a:rPr lang="en-US" dirty="0">
                <a:solidFill>
                  <a:schemeClr val="tx1"/>
                </a:solidFill>
              </a:rPr>
              <a:t>ERT-ASU-03: Anything else you’d like to add?</a:t>
            </a:r>
          </a:p>
        </p:txBody>
      </p:sp>
      <p:pic>
        <p:nvPicPr>
          <p:cNvPr id="1028" name="Picture 4">
            <a:extLst>
              <a:ext uri="{FF2B5EF4-FFF2-40B4-BE49-F238E27FC236}">
                <a16:creationId xmlns:a16="http://schemas.microsoft.com/office/drawing/2014/main" id="{68F5E466-2F26-2378-82F6-C338F1205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044" y="1394696"/>
            <a:ext cx="4628228" cy="3471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DD3B04-ED38-DF50-B0F6-64F8379DBA71}"/>
              </a:ext>
            </a:extLst>
          </p:cNvPr>
          <p:cNvSpPr txBox="1"/>
          <p:nvPr/>
        </p:nvSpPr>
        <p:spPr>
          <a:xfrm>
            <a:off x="3770043" y="4872528"/>
            <a:ext cx="4628227" cy="954107"/>
          </a:xfrm>
          <a:prstGeom prst="rect">
            <a:avLst/>
          </a:prstGeom>
          <a:noFill/>
        </p:spPr>
        <p:txBody>
          <a:bodyPr wrap="square" rtlCol="0">
            <a:spAutoFit/>
          </a:bodyPr>
          <a:lstStyle/>
          <a:p>
            <a:r>
              <a:rPr lang="en-US" sz="1400" dirty="0">
                <a:solidFill>
                  <a:schemeClr val="tx1"/>
                </a:solidFill>
                <a:effectLst/>
                <a:latin typeface="Calibri" panose="020F0502020204030204" pitchFamily="34" charset="0"/>
              </a:rPr>
              <a:t>Danna Villarreal won “Best Science Communication” for her poster “Assessing the Potential Role that Integrated Agricultural Reservoir Systems Have on Water Quality” at the NEWN Partner Symposium in May.</a:t>
            </a:r>
            <a:endParaRPr lang="en-US" sz="1400" dirty="0"/>
          </a:p>
        </p:txBody>
      </p:sp>
    </p:spTree>
    <p:extLst>
      <p:ext uri="{BB962C8B-B14F-4D97-AF65-F5344CB8AC3E}">
        <p14:creationId xmlns:p14="http://schemas.microsoft.com/office/powerpoint/2010/main" val="304971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21CE3-BF12-1AA8-5D39-C5E0FCD7027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1F3CDE5-EC78-47BC-CCB8-C83BB0EF8E67}"/>
              </a:ext>
            </a:extLst>
          </p:cNvPr>
          <p:cNvSpPr>
            <a:spLocks noGrp="1"/>
          </p:cNvSpPr>
          <p:nvPr>
            <p:ph type="title"/>
          </p:nvPr>
        </p:nvSpPr>
        <p:spPr>
          <a:xfrm>
            <a:off x="1785879" y="228600"/>
            <a:ext cx="9821108" cy="755509"/>
          </a:xfrm>
        </p:spPr>
        <p:txBody>
          <a:bodyPr/>
          <a:lstStyle/>
          <a:p>
            <a:r>
              <a:rPr lang="en-US" dirty="0">
                <a:solidFill>
                  <a:schemeClr val="tx1"/>
                </a:solidFill>
              </a:rPr>
              <a:t>ERT-ASU-03: Anything else you’d like to add?</a:t>
            </a:r>
          </a:p>
        </p:txBody>
      </p:sp>
      <p:sp>
        <p:nvSpPr>
          <p:cNvPr id="3" name="Content Placeholder 7">
            <a:extLst>
              <a:ext uri="{FF2B5EF4-FFF2-40B4-BE49-F238E27FC236}">
                <a16:creationId xmlns:a16="http://schemas.microsoft.com/office/drawing/2014/main" id="{6E575AF5-42EC-398F-D9B2-D17C090D2B8F}"/>
              </a:ext>
            </a:extLst>
          </p:cNvPr>
          <p:cNvSpPr>
            <a:spLocks noGrp="1"/>
          </p:cNvSpPr>
          <p:nvPr>
            <p:ph sz="quarter" idx="10"/>
          </p:nvPr>
        </p:nvSpPr>
        <p:spPr>
          <a:xfrm>
            <a:off x="932783" y="1015660"/>
            <a:ext cx="11078704" cy="5600700"/>
          </a:xfrm>
        </p:spPr>
        <p:txBody>
          <a:bodyPr/>
          <a:lstStyle/>
          <a:p>
            <a:r>
              <a:rPr lang="en-US" sz="1600" b="1" dirty="0">
                <a:solidFill>
                  <a:schemeClr val="tx1"/>
                </a:solidFill>
              </a:rPr>
              <a:t>ERDC FY25 Objective</a:t>
            </a:r>
            <a:endParaRPr lang="en-US" sz="1600" dirty="0">
              <a:solidFill>
                <a:schemeClr val="tx1"/>
              </a:solidFill>
              <a:effectLst/>
              <a:latin typeface="Calibri" panose="020F0502020204030204" pitchFamily="34" charset="0"/>
            </a:endParaRP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Develop the linkage between the SWAT and CE-QUAL-</a:t>
            </a:r>
            <a:r>
              <a:rPr lang="en-US" sz="1600" dirty="0">
                <a:solidFill>
                  <a:schemeClr val="tx1"/>
                </a:solidFill>
              </a:rPr>
              <a:t>W2 models to enable simulating the effects of nature-based features on reservoir system flows and water quality. This task was paused in FY24 due to significant budget reductions for the ERDC team.</a:t>
            </a:r>
          </a:p>
        </p:txBody>
      </p:sp>
    </p:spTree>
    <p:extLst>
      <p:ext uri="{BB962C8B-B14F-4D97-AF65-F5344CB8AC3E}">
        <p14:creationId xmlns:p14="http://schemas.microsoft.com/office/powerpoint/2010/main" val="372640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35E168-CD9B-CF75-2B74-3124823D5274}"/>
              </a:ext>
            </a:extLst>
          </p:cNvPr>
          <p:cNvSpPr>
            <a:spLocks noGrp="1"/>
          </p:cNvSpPr>
          <p:nvPr>
            <p:ph type="title"/>
          </p:nvPr>
        </p:nvSpPr>
        <p:spPr>
          <a:xfrm>
            <a:off x="1724526" y="206391"/>
            <a:ext cx="10199702" cy="755509"/>
          </a:xfrm>
        </p:spPr>
        <p:txBody>
          <a:bodyPr/>
          <a:lstStyle/>
          <a:p>
            <a:r>
              <a:rPr lang="en-US" dirty="0">
                <a:solidFill>
                  <a:schemeClr val="tx1"/>
                </a:solidFill>
              </a:rPr>
              <a:t>ERT-ASU-03: Project Objectives</a:t>
            </a:r>
          </a:p>
        </p:txBody>
      </p:sp>
      <p:sp>
        <p:nvSpPr>
          <p:cNvPr id="4" name="Content Placeholder 3">
            <a:extLst>
              <a:ext uri="{FF2B5EF4-FFF2-40B4-BE49-F238E27FC236}">
                <a16:creationId xmlns:a16="http://schemas.microsoft.com/office/drawing/2014/main" id="{38BC9065-14A2-0C99-0063-5A866E3F92B5}"/>
              </a:ext>
            </a:extLst>
          </p:cNvPr>
          <p:cNvSpPr>
            <a:spLocks noGrp="1"/>
          </p:cNvSpPr>
          <p:nvPr>
            <p:ph sz="quarter" idx="10"/>
          </p:nvPr>
        </p:nvSpPr>
        <p:spPr>
          <a:xfrm>
            <a:off x="156117" y="1001241"/>
            <a:ext cx="5609063" cy="5030987"/>
          </a:xfrm>
        </p:spPr>
        <p:txBody>
          <a:bodyPr/>
          <a:lstStyle/>
          <a:p>
            <a:pPr marL="342900" indent="-342900">
              <a:buFont typeface="+mj-lt"/>
              <a:buAutoNum type="arabicPeriod"/>
            </a:pPr>
            <a:r>
              <a:rPr lang="en-US" sz="1800" dirty="0"/>
              <a:t>Identify the potential for integrated management of upland areas and traditional water resources infrastructure (e.g., reservoirs, levees) across the U.S.</a:t>
            </a:r>
          </a:p>
          <a:p>
            <a:pPr marL="342900" indent="-342900">
              <a:buFont typeface="+mj-lt"/>
              <a:buAutoNum type="arabicPeriod"/>
            </a:pPr>
            <a:r>
              <a:rPr lang="en-US" sz="1800" dirty="0"/>
              <a:t>Select and model at least one of these systems at the watershed-scale, based on data scoping and stakeholder preferences from objective 1.</a:t>
            </a:r>
          </a:p>
          <a:p>
            <a:pPr marL="342900" indent="-342900">
              <a:buFont typeface="+mj-lt"/>
              <a:buAutoNum type="arabicPeriod"/>
            </a:pPr>
            <a:r>
              <a:rPr lang="en-US" sz="1800" dirty="0"/>
              <a:t>Implement, test, and monitor the performance of at least one nature-based solution in the selected system.</a:t>
            </a:r>
          </a:p>
          <a:p>
            <a:pPr marL="342900" indent="-342900">
              <a:buFont typeface="+mj-lt"/>
              <a:buAutoNum type="arabicPeriod"/>
            </a:pPr>
            <a:r>
              <a:rPr lang="en-US" sz="1800" dirty="0"/>
              <a:t>Develop methods to transfer learning and emulation modeling techniques to simulate and understand processes driving and controlling water quantity and quality in these integrated systems.</a:t>
            </a:r>
          </a:p>
          <a:p>
            <a:pPr marL="342900" indent="-342900">
              <a:buFont typeface="+mj-lt"/>
              <a:buAutoNum type="arabicPeriod"/>
            </a:pPr>
            <a:r>
              <a:rPr lang="en-US" sz="1800" dirty="0"/>
              <a:t>Apply the models, methods, and data from objectives 1-4 to demonstrate the applicability of this integrated system management in basins across the U.S.</a:t>
            </a:r>
          </a:p>
        </p:txBody>
      </p:sp>
      <p:pic>
        <p:nvPicPr>
          <p:cNvPr id="2" name="image4.png">
            <a:extLst>
              <a:ext uri="{FF2B5EF4-FFF2-40B4-BE49-F238E27FC236}">
                <a16:creationId xmlns:a16="http://schemas.microsoft.com/office/drawing/2014/main" id="{FC856C66-E05C-FC60-C45D-C69BA00577CD}"/>
              </a:ext>
            </a:extLst>
          </p:cNvPr>
          <p:cNvPicPr/>
          <p:nvPr/>
        </p:nvPicPr>
        <p:blipFill>
          <a:blip r:embed="rId3"/>
          <a:srcRect/>
          <a:stretch>
            <a:fillRect/>
          </a:stretch>
        </p:blipFill>
        <p:spPr>
          <a:xfrm>
            <a:off x="5860327" y="1001240"/>
            <a:ext cx="6253468" cy="5230545"/>
          </a:xfrm>
          <a:prstGeom prst="rect">
            <a:avLst/>
          </a:prstGeom>
          <a:ln/>
        </p:spPr>
      </p:pic>
    </p:spTree>
    <p:extLst>
      <p:ext uri="{BB962C8B-B14F-4D97-AF65-F5344CB8AC3E}">
        <p14:creationId xmlns:p14="http://schemas.microsoft.com/office/powerpoint/2010/main" val="1960525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35E168-CD9B-CF75-2B74-3124823D5274}"/>
              </a:ext>
            </a:extLst>
          </p:cNvPr>
          <p:cNvSpPr>
            <a:spLocks noGrp="1"/>
          </p:cNvSpPr>
          <p:nvPr>
            <p:ph type="title"/>
          </p:nvPr>
        </p:nvSpPr>
        <p:spPr>
          <a:xfrm>
            <a:off x="1756611" y="206391"/>
            <a:ext cx="10167617" cy="755509"/>
          </a:xfrm>
        </p:spPr>
        <p:txBody>
          <a:bodyPr/>
          <a:lstStyle/>
          <a:p>
            <a:r>
              <a:rPr lang="en-US" dirty="0">
                <a:solidFill>
                  <a:schemeClr val="tx1"/>
                </a:solidFill>
              </a:rPr>
              <a:t>ERT-ASU-03: Research Deliverables</a:t>
            </a:r>
          </a:p>
        </p:txBody>
      </p:sp>
      <p:graphicFrame>
        <p:nvGraphicFramePr>
          <p:cNvPr id="5" name="Table 16">
            <a:extLst>
              <a:ext uri="{FF2B5EF4-FFF2-40B4-BE49-F238E27FC236}">
                <a16:creationId xmlns:a16="http://schemas.microsoft.com/office/drawing/2014/main" id="{B52DB126-1F5B-2ED3-F67B-FB18247F2B58}"/>
              </a:ext>
            </a:extLst>
          </p:cNvPr>
          <p:cNvGraphicFramePr>
            <a:graphicFrameLocks/>
          </p:cNvGraphicFramePr>
          <p:nvPr/>
        </p:nvGraphicFramePr>
        <p:xfrm>
          <a:off x="609600" y="1007706"/>
          <a:ext cx="10723124" cy="4872778"/>
        </p:xfrm>
        <a:graphic>
          <a:graphicData uri="http://schemas.openxmlformats.org/drawingml/2006/table">
            <a:tbl>
              <a:tblPr firstRow="1" bandRow="1">
                <a:effectLst/>
                <a:tableStyleId>{5C22544A-7EE6-4342-B048-85BDC9FD1C3A}</a:tableStyleId>
              </a:tblPr>
              <a:tblGrid>
                <a:gridCol w="4272316">
                  <a:extLst>
                    <a:ext uri="{9D8B030D-6E8A-4147-A177-3AD203B41FA5}">
                      <a16:colId xmlns:a16="http://schemas.microsoft.com/office/drawing/2014/main" val="2542010261"/>
                    </a:ext>
                  </a:extLst>
                </a:gridCol>
                <a:gridCol w="1157869">
                  <a:extLst>
                    <a:ext uri="{9D8B030D-6E8A-4147-A177-3AD203B41FA5}">
                      <a16:colId xmlns:a16="http://schemas.microsoft.com/office/drawing/2014/main" val="537557957"/>
                    </a:ext>
                  </a:extLst>
                </a:gridCol>
                <a:gridCol w="2703192">
                  <a:extLst>
                    <a:ext uri="{9D8B030D-6E8A-4147-A177-3AD203B41FA5}">
                      <a16:colId xmlns:a16="http://schemas.microsoft.com/office/drawing/2014/main" val="3935698683"/>
                    </a:ext>
                  </a:extLst>
                </a:gridCol>
                <a:gridCol w="2589747">
                  <a:extLst>
                    <a:ext uri="{9D8B030D-6E8A-4147-A177-3AD203B41FA5}">
                      <a16:colId xmlns:a16="http://schemas.microsoft.com/office/drawing/2014/main" val="2601945297"/>
                    </a:ext>
                  </a:extLst>
                </a:gridCol>
              </a:tblGrid>
              <a:tr h="605578">
                <a:tc>
                  <a:txBody>
                    <a:bodyPr/>
                    <a:lstStyle/>
                    <a:p>
                      <a:pPr marL="0" marR="0">
                        <a:spcBef>
                          <a:spcPts val="0"/>
                        </a:spcBef>
                        <a:spcAft>
                          <a:spcPts val="600"/>
                        </a:spcAft>
                      </a:pPr>
                      <a:r>
                        <a:rPr lang="en-US" sz="1600" b="1" dirty="0">
                          <a:solidFill>
                            <a:schemeClr val="bg2">
                              <a:lumMod val="95000"/>
                            </a:schemeClr>
                          </a:solidFill>
                          <a:effectLst/>
                          <a:latin typeface="Calibri" panose="020F0502020204030204" pitchFamily="34" charset="0"/>
                          <a:ea typeface="Calibri" panose="020F0502020204030204" pitchFamily="34" charset="0"/>
                          <a:cs typeface="Calibri" panose="020F0502020204030204" pitchFamily="34" charset="0"/>
                        </a:rPr>
                        <a:t>Deliverables</a:t>
                      </a:r>
                      <a:endParaRPr lang="en-US" sz="1600" dirty="0">
                        <a:solidFill>
                          <a:schemeClr val="bg2">
                            <a:lumMod val="95000"/>
                          </a:schemeClr>
                        </a:solidFill>
                        <a:effectLst/>
                        <a:latin typeface="Calibri" panose="020F0502020204030204" pitchFamily="34" charset="0"/>
                        <a:ea typeface="MS Mincho" panose="02020609040205080304" pitchFamily="49" charset="-128"/>
                        <a:cs typeface="Calibri" panose="020F0502020204030204" pitchFamily="34" charset="0"/>
                      </a:endParaRPr>
                    </a:p>
                  </a:txBody>
                  <a:tcPr marT="0" marB="0" anchor="ctr">
                    <a:solidFill>
                      <a:srgbClr val="7688AA"/>
                    </a:solidFill>
                  </a:tcPr>
                </a:tc>
                <a:tc>
                  <a:txBody>
                    <a:bodyPr/>
                    <a:lstStyle/>
                    <a:p>
                      <a:pPr marL="0" marR="0" algn="ctr">
                        <a:spcBef>
                          <a:spcPts val="0"/>
                        </a:spcBef>
                        <a:spcAft>
                          <a:spcPts val="600"/>
                        </a:spcAft>
                      </a:pPr>
                      <a:r>
                        <a:rPr lang="en-US" sz="1600" dirty="0">
                          <a:solidFill>
                            <a:schemeClr val="bg2"/>
                          </a:solidFill>
                          <a:effectLst/>
                          <a:latin typeface="Calibri" panose="020F0502020204030204" pitchFamily="34" charset="0"/>
                          <a:ea typeface="MS Mincho" panose="02020609040205080304" pitchFamily="49" charset="-128"/>
                          <a:cs typeface="Calibri" panose="020F0502020204030204" pitchFamily="34" charset="0"/>
                        </a:rPr>
                        <a:t>Completed (Y/N)</a:t>
                      </a:r>
                    </a:p>
                  </a:txBody>
                  <a:tcPr marT="0" marB="0" anchor="ctr">
                    <a:solidFill>
                      <a:srgbClr val="7688AA"/>
                    </a:solidFill>
                  </a:tcPr>
                </a:tc>
                <a:tc>
                  <a:txBody>
                    <a:bodyPr/>
                    <a:lstStyle/>
                    <a:p>
                      <a:pPr marL="0" marR="0" lvl="0" indent="0" algn="ctr" defTabSz="514350" rtl="0" eaLnBrk="1" fontAlgn="auto" latinLnBrk="0" hangingPunct="1">
                        <a:lnSpc>
                          <a:spcPct val="100000"/>
                        </a:lnSpc>
                        <a:spcBef>
                          <a:spcPts val="0"/>
                        </a:spcBef>
                        <a:spcAft>
                          <a:spcPts val="600"/>
                        </a:spcAft>
                        <a:buClrTx/>
                        <a:buSzTx/>
                        <a:buFontTx/>
                        <a:buNone/>
                        <a:tabLst/>
                        <a:defRPr/>
                      </a:pPr>
                      <a:r>
                        <a:rPr lang="en-US" sz="1600" dirty="0">
                          <a:solidFill>
                            <a:schemeClr val="bg2"/>
                          </a:solidFill>
                          <a:effectLst/>
                          <a:latin typeface="Calibri" panose="020F0502020204030204" pitchFamily="34" charset="0"/>
                          <a:ea typeface="MS Mincho" panose="02020609040205080304" pitchFamily="49" charset="-128"/>
                          <a:cs typeface="Calibri" panose="020F0502020204030204" pitchFamily="34" charset="0"/>
                        </a:rPr>
                        <a:t>If no, anticipated date?</a:t>
                      </a:r>
                      <a:endParaRPr lang="en-US" sz="1600" dirty="0">
                        <a:solidFill>
                          <a:schemeClr val="bg2">
                            <a:lumMod val="95000"/>
                          </a:schemeClr>
                        </a:solidFill>
                        <a:effectLst/>
                        <a:latin typeface="Calibri" panose="020F0502020204030204" pitchFamily="34" charset="0"/>
                        <a:ea typeface="MS Mincho" panose="02020609040205080304" pitchFamily="49" charset="-128"/>
                        <a:cs typeface="Calibri" panose="020F0502020204030204" pitchFamily="34" charset="0"/>
                      </a:endParaRPr>
                    </a:p>
                  </a:txBody>
                  <a:tcPr marT="0" marB="0" anchor="ctr">
                    <a:solidFill>
                      <a:srgbClr val="7688AA"/>
                    </a:solidFill>
                  </a:tcPr>
                </a:tc>
                <a:tc>
                  <a:txBody>
                    <a:bodyPr/>
                    <a:lstStyle/>
                    <a:p>
                      <a:pPr marL="0" marR="0" algn="ctr">
                        <a:spcBef>
                          <a:spcPts val="0"/>
                        </a:spcBef>
                        <a:spcAft>
                          <a:spcPts val="600"/>
                        </a:spcAft>
                      </a:pPr>
                      <a:r>
                        <a:rPr lang="en-US" sz="1600" b="1" dirty="0">
                          <a:solidFill>
                            <a:schemeClr val="bg2">
                              <a:lumMod val="95000"/>
                            </a:schemeClr>
                          </a:solidFill>
                          <a:effectLst/>
                          <a:latin typeface="Calibri" panose="020F0502020204030204" pitchFamily="34" charset="0"/>
                          <a:ea typeface="MS Mincho" panose="02020609040205080304" pitchFamily="49" charset="-128"/>
                          <a:cs typeface="Calibri" panose="020F0502020204030204" pitchFamily="34" charset="0"/>
                        </a:rPr>
                        <a:t>Sent to EWN Comms? (Y/N)</a:t>
                      </a:r>
                      <a:endParaRPr lang="en-US" sz="1600" dirty="0">
                        <a:solidFill>
                          <a:schemeClr val="bg2">
                            <a:lumMod val="95000"/>
                          </a:schemeClr>
                        </a:solidFill>
                        <a:effectLst/>
                        <a:latin typeface="Calibri" panose="020F0502020204030204" pitchFamily="34" charset="0"/>
                        <a:ea typeface="MS Mincho" panose="02020609040205080304" pitchFamily="49" charset="-128"/>
                        <a:cs typeface="Calibri" panose="020F0502020204030204" pitchFamily="34" charset="0"/>
                      </a:endParaRPr>
                    </a:p>
                  </a:txBody>
                  <a:tcPr marT="0" marB="0" anchor="ctr">
                    <a:solidFill>
                      <a:srgbClr val="7688AA"/>
                    </a:solidFill>
                  </a:tcPr>
                </a:tc>
                <a:extLst>
                  <a:ext uri="{0D108BD9-81ED-4DB2-BD59-A6C34878D82A}">
                    <a16:rowId xmlns:a16="http://schemas.microsoft.com/office/drawing/2014/main" val="3784408905"/>
                  </a:ext>
                </a:extLst>
              </a:tr>
              <a:tr h="406517">
                <a:tc>
                  <a:txBody>
                    <a:bodyPr/>
                    <a:lstStyle/>
                    <a:p>
                      <a:r>
                        <a:rPr lang="en-US" sz="1600" dirty="0">
                          <a:latin typeface="+mn-lt"/>
                        </a:rPr>
                        <a:t>Multiple SWAT scenarios exploring links and impacts on water quality</a:t>
                      </a:r>
                    </a:p>
                  </a:txBody>
                  <a:tcPr marL="121920" marR="121920" marT="60960" marB="60960">
                    <a:solidFill>
                      <a:srgbClr val="C0C1C1"/>
                    </a:solidFill>
                  </a:tcPr>
                </a:tc>
                <a:tc>
                  <a:txBody>
                    <a:bodyPr/>
                    <a:lstStyle/>
                    <a:p>
                      <a:pPr algn="ctr"/>
                      <a:r>
                        <a:rPr lang="en-US" sz="1600" dirty="0">
                          <a:latin typeface="+mn-lt"/>
                        </a:rPr>
                        <a:t>Y and N</a:t>
                      </a:r>
                    </a:p>
                  </a:txBody>
                  <a:tcPr marL="121920" marR="121920" marT="60960" marB="60960">
                    <a:solidFill>
                      <a:srgbClr val="C0C1C1"/>
                    </a:solidFill>
                  </a:tcPr>
                </a:tc>
                <a:tc>
                  <a:txBody>
                    <a:bodyPr/>
                    <a:lstStyle/>
                    <a:p>
                      <a:r>
                        <a:rPr lang="en-US" sz="1600" dirty="0">
                          <a:latin typeface="+mn-lt"/>
                        </a:rPr>
                        <a:t>12/31/2023</a:t>
                      </a:r>
                    </a:p>
                    <a:p>
                      <a:r>
                        <a:rPr lang="en-US" sz="1600" dirty="0">
                          <a:latin typeface="+mn-lt"/>
                        </a:rPr>
                        <a:t>Scenarios run for water quantity but not quality</a:t>
                      </a:r>
                    </a:p>
                  </a:txBody>
                  <a:tcPr marL="121920" marR="121920" marT="60960" marB="60960">
                    <a:solidFill>
                      <a:srgbClr val="C0C1C1"/>
                    </a:solidFill>
                  </a:tcPr>
                </a:tc>
                <a:tc>
                  <a:txBody>
                    <a:bodyPr/>
                    <a:lstStyle/>
                    <a:p>
                      <a:pPr algn="ctr"/>
                      <a:r>
                        <a:rPr lang="en-US" sz="1600" dirty="0">
                          <a:latin typeface="+mn-lt"/>
                        </a:rPr>
                        <a:t>N</a:t>
                      </a:r>
                    </a:p>
                  </a:txBody>
                  <a:tcPr marL="121920" marR="121920" marT="60960" marB="60960">
                    <a:solidFill>
                      <a:srgbClr val="C0C1C1"/>
                    </a:solidFill>
                  </a:tcPr>
                </a:tc>
                <a:extLst>
                  <a:ext uri="{0D108BD9-81ED-4DB2-BD59-A6C34878D82A}">
                    <a16:rowId xmlns:a16="http://schemas.microsoft.com/office/drawing/2014/main" val="291076823"/>
                  </a:ext>
                </a:extLst>
              </a:tr>
              <a:tr h="406517">
                <a:tc>
                  <a:txBody>
                    <a:bodyPr/>
                    <a:lstStyle/>
                    <a:p>
                      <a:r>
                        <a:rPr lang="en-US" sz="1600" dirty="0">
                          <a:latin typeface="+mn-lt"/>
                        </a:rPr>
                        <a:t>Causal learning maps and analysis</a:t>
                      </a:r>
                    </a:p>
                  </a:txBody>
                  <a:tcPr marL="121920" marR="121920" marT="60960" marB="60960">
                    <a:solidFill>
                      <a:schemeClr val="bg2">
                        <a:lumMod val="85000"/>
                      </a:schemeClr>
                    </a:solidFill>
                  </a:tcPr>
                </a:tc>
                <a:tc>
                  <a:txBody>
                    <a:bodyPr/>
                    <a:lstStyle/>
                    <a:p>
                      <a:pPr algn="ctr"/>
                      <a:r>
                        <a:rPr lang="en-US" sz="1600" dirty="0">
                          <a:latin typeface="+mn-lt"/>
                        </a:rPr>
                        <a:t>Y and N</a:t>
                      </a:r>
                    </a:p>
                  </a:txBody>
                  <a:tcPr marL="121920" marR="121920" marT="60960" marB="60960">
                    <a:solidFill>
                      <a:schemeClr val="bg2">
                        <a:lumMod val="85000"/>
                      </a:schemeClr>
                    </a:solidFill>
                  </a:tcPr>
                </a:tc>
                <a:tc>
                  <a:txBody>
                    <a:bodyPr/>
                    <a:lstStyle/>
                    <a:p>
                      <a:r>
                        <a:rPr lang="en-US" sz="1600" dirty="0">
                          <a:latin typeface="+mn-lt"/>
                        </a:rPr>
                        <a:t>12/31/23</a:t>
                      </a:r>
                    </a:p>
                    <a:p>
                      <a:pPr marL="0" marR="0" lvl="0" indent="0" algn="l" defTabSz="514350" rtl="0" eaLnBrk="1" fontAlgn="auto" latinLnBrk="0" hangingPunct="1">
                        <a:lnSpc>
                          <a:spcPct val="100000"/>
                        </a:lnSpc>
                        <a:spcBef>
                          <a:spcPts val="0"/>
                        </a:spcBef>
                        <a:spcAft>
                          <a:spcPts val="0"/>
                        </a:spcAft>
                        <a:buClrTx/>
                        <a:buSzTx/>
                        <a:buFontTx/>
                        <a:buNone/>
                        <a:tabLst/>
                        <a:defRPr/>
                      </a:pPr>
                      <a:r>
                        <a:rPr lang="en-US" sz="1600" dirty="0">
                          <a:latin typeface="+mn-lt"/>
                        </a:rPr>
                        <a:t>Scenarios run for water quantity but not quality</a:t>
                      </a:r>
                    </a:p>
                  </a:txBody>
                  <a:tcPr marL="121920" marR="121920" marT="60960" marB="60960">
                    <a:solidFill>
                      <a:schemeClr val="bg2">
                        <a:lumMod val="85000"/>
                      </a:schemeClr>
                    </a:solidFill>
                  </a:tcPr>
                </a:tc>
                <a:tc>
                  <a:txBody>
                    <a:bodyPr/>
                    <a:lstStyle/>
                    <a:p>
                      <a:pPr algn="ctr"/>
                      <a:r>
                        <a:rPr lang="en-US" sz="1600" dirty="0">
                          <a:latin typeface="+mn-lt"/>
                        </a:rPr>
                        <a:t>Y</a:t>
                      </a:r>
                      <a:br>
                        <a:rPr lang="en-US" sz="1600" dirty="0">
                          <a:latin typeface="+mn-lt"/>
                        </a:rPr>
                      </a:br>
                      <a:r>
                        <a:rPr lang="en-US" sz="1600" dirty="0">
                          <a:latin typeface="+mn-lt"/>
                        </a:rPr>
                        <a:t>(publications and several conference presentations on quality)</a:t>
                      </a:r>
                    </a:p>
                  </a:txBody>
                  <a:tcPr marL="121920" marR="121920" marT="60960" marB="60960">
                    <a:solidFill>
                      <a:schemeClr val="bg2">
                        <a:lumMod val="85000"/>
                      </a:schemeClr>
                    </a:solidFill>
                  </a:tcPr>
                </a:tc>
                <a:extLst>
                  <a:ext uri="{0D108BD9-81ED-4DB2-BD59-A6C34878D82A}">
                    <a16:rowId xmlns:a16="http://schemas.microsoft.com/office/drawing/2014/main" val="70177493"/>
                  </a:ext>
                </a:extLst>
              </a:tr>
              <a:tr h="406517">
                <a:tc>
                  <a:txBody>
                    <a:bodyPr/>
                    <a:lstStyle/>
                    <a:p>
                      <a:r>
                        <a:rPr lang="en-US" sz="1600" dirty="0">
                          <a:latin typeface="+mn-lt"/>
                        </a:rPr>
                        <a:t>Comprehensive list of data, sources, and metadata</a:t>
                      </a:r>
                    </a:p>
                  </a:txBody>
                  <a:tcPr marL="121920" marR="121920" marT="60960" marB="60960">
                    <a:solidFill>
                      <a:srgbClr val="C0C1C1"/>
                    </a:solidFill>
                  </a:tcPr>
                </a:tc>
                <a:tc>
                  <a:txBody>
                    <a:bodyPr/>
                    <a:lstStyle/>
                    <a:p>
                      <a:pPr algn="ctr"/>
                      <a:r>
                        <a:rPr lang="en-US" sz="1600" dirty="0">
                          <a:latin typeface="+mn-lt"/>
                        </a:rPr>
                        <a:t>N</a:t>
                      </a:r>
                    </a:p>
                  </a:txBody>
                  <a:tcPr marL="121920" marR="121920" marT="60960" marB="60960">
                    <a:solidFill>
                      <a:srgbClr val="C0C1C1"/>
                    </a:solidFill>
                  </a:tcPr>
                </a:tc>
                <a:tc>
                  <a:txBody>
                    <a:bodyPr/>
                    <a:lstStyle/>
                    <a:p>
                      <a:r>
                        <a:rPr lang="en-US" sz="1600" dirty="0">
                          <a:latin typeface="+mn-lt"/>
                        </a:rPr>
                        <a:t>12/31/23</a:t>
                      </a:r>
                    </a:p>
                  </a:txBody>
                  <a:tcPr marL="121920" marR="121920" marT="60960" marB="60960">
                    <a:solidFill>
                      <a:srgbClr val="C0C1C1"/>
                    </a:solidFill>
                  </a:tcPr>
                </a:tc>
                <a:tc>
                  <a:txBody>
                    <a:bodyPr/>
                    <a:lstStyle/>
                    <a:p>
                      <a:pPr algn="ctr"/>
                      <a:r>
                        <a:rPr lang="en-US" sz="1600" dirty="0">
                          <a:latin typeface="+mn-lt"/>
                        </a:rPr>
                        <a:t>N</a:t>
                      </a:r>
                    </a:p>
                  </a:txBody>
                  <a:tcPr marL="121920" marR="121920" marT="60960" marB="60960">
                    <a:solidFill>
                      <a:srgbClr val="C0C1C1"/>
                    </a:solidFill>
                  </a:tcPr>
                </a:tc>
                <a:extLst>
                  <a:ext uri="{0D108BD9-81ED-4DB2-BD59-A6C34878D82A}">
                    <a16:rowId xmlns:a16="http://schemas.microsoft.com/office/drawing/2014/main" val="3695423954"/>
                  </a:ext>
                </a:extLst>
              </a:tr>
              <a:tr h="406517">
                <a:tc>
                  <a:txBody>
                    <a:bodyPr/>
                    <a:lstStyle/>
                    <a:p>
                      <a:r>
                        <a:rPr lang="en-US" sz="1600" dirty="0">
                          <a:latin typeface="+mn-lt"/>
                        </a:rPr>
                        <a:t>Database of cleaned, transformed, and ready to use data</a:t>
                      </a:r>
                    </a:p>
                  </a:txBody>
                  <a:tcPr marL="121920" marR="121920" marT="60960" marB="60960">
                    <a:solidFill>
                      <a:schemeClr val="bg2">
                        <a:lumMod val="85000"/>
                      </a:schemeClr>
                    </a:solidFill>
                  </a:tcPr>
                </a:tc>
                <a:tc>
                  <a:txBody>
                    <a:bodyPr/>
                    <a:lstStyle/>
                    <a:p>
                      <a:pPr algn="ctr"/>
                      <a:r>
                        <a:rPr lang="en-US" sz="1600" dirty="0">
                          <a:latin typeface="+mn-lt"/>
                        </a:rPr>
                        <a:t>N</a:t>
                      </a:r>
                    </a:p>
                  </a:txBody>
                  <a:tcPr marL="121920" marR="121920" marT="60960" marB="60960">
                    <a:solidFill>
                      <a:schemeClr val="bg2">
                        <a:lumMod val="85000"/>
                      </a:schemeClr>
                    </a:solidFill>
                  </a:tcPr>
                </a:tc>
                <a:tc>
                  <a:txBody>
                    <a:bodyPr/>
                    <a:lstStyle/>
                    <a:p>
                      <a:r>
                        <a:rPr lang="en-US" sz="1600" dirty="0">
                          <a:latin typeface="+mn-lt"/>
                        </a:rPr>
                        <a:t>12/31/23</a:t>
                      </a:r>
                    </a:p>
                  </a:txBody>
                  <a:tcPr marL="121920" marR="121920" marT="60960" marB="60960">
                    <a:solidFill>
                      <a:schemeClr val="bg2">
                        <a:lumMod val="85000"/>
                      </a:schemeClr>
                    </a:solidFill>
                  </a:tcPr>
                </a:tc>
                <a:tc>
                  <a:txBody>
                    <a:bodyPr/>
                    <a:lstStyle/>
                    <a:p>
                      <a:pPr algn="ctr"/>
                      <a:r>
                        <a:rPr lang="en-US" sz="1600" dirty="0">
                          <a:latin typeface="+mn-lt"/>
                        </a:rPr>
                        <a:t>N</a:t>
                      </a:r>
                    </a:p>
                  </a:txBody>
                  <a:tcPr marL="121920" marR="121920" marT="60960" marB="60960">
                    <a:solidFill>
                      <a:schemeClr val="bg2">
                        <a:lumMod val="85000"/>
                      </a:schemeClr>
                    </a:solidFill>
                  </a:tcPr>
                </a:tc>
                <a:extLst>
                  <a:ext uri="{0D108BD9-81ED-4DB2-BD59-A6C34878D82A}">
                    <a16:rowId xmlns:a16="http://schemas.microsoft.com/office/drawing/2014/main" val="1347859302"/>
                  </a:ext>
                </a:extLst>
              </a:tr>
              <a:tr h="406517">
                <a:tc>
                  <a:txBody>
                    <a:bodyPr/>
                    <a:lstStyle/>
                    <a:p>
                      <a:r>
                        <a:rPr lang="en-US" sz="1600" dirty="0">
                          <a:latin typeface="+mn-lt"/>
                        </a:rPr>
                        <a:t>Data results to answer initial questions about the feasibility of integrating ag land management with gray infrastructure management</a:t>
                      </a:r>
                    </a:p>
                  </a:txBody>
                  <a:tcPr marL="121920" marR="121920" marT="60960" marB="60960">
                    <a:solidFill>
                      <a:srgbClr val="C0C1C1"/>
                    </a:solidFill>
                  </a:tcPr>
                </a:tc>
                <a:tc>
                  <a:txBody>
                    <a:bodyPr/>
                    <a:lstStyle/>
                    <a:p>
                      <a:pPr algn="ctr"/>
                      <a:r>
                        <a:rPr lang="en-US" sz="1600" dirty="0">
                          <a:latin typeface="+mn-lt"/>
                        </a:rPr>
                        <a:t>N</a:t>
                      </a:r>
                    </a:p>
                  </a:txBody>
                  <a:tcPr marL="121920" marR="121920" marT="60960" marB="60960">
                    <a:solidFill>
                      <a:srgbClr val="C0C1C1"/>
                    </a:solidFill>
                  </a:tcPr>
                </a:tc>
                <a:tc>
                  <a:txBody>
                    <a:bodyPr/>
                    <a:lstStyle/>
                    <a:p>
                      <a:r>
                        <a:rPr lang="en-US" sz="1600" dirty="0">
                          <a:latin typeface="+mn-lt"/>
                        </a:rPr>
                        <a:t>02/01/24</a:t>
                      </a:r>
                    </a:p>
                  </a:txBody>
                  <a:tcPr marL="121920" marR="121920" marT="60960" marB="60960">
                    <a:solidFill>
                      <a:srgbClr val="C0C1C1"/>
                    </a:solidFill>
                  </a:tcPr>
                </a:tc>
                <a:tc>
                  <a:txBody>
                    <a:bodyPr/>
                    <a:lstStyle/>
                    <a:p>
                      <a:pPr algn="ctr"/>
                      <a:r>
                        <a:rPr lang="en-US" sz="1600" dirty="0">
                          <a:latin typeface="+mn-lt"/>
                        </a:rPr>
                        <a:t>N</a:t>
                      </a:r>
                    </a:p>
                  </a:txBody>
                  <a:tcPr marL="121920" marR="121920" marT="60960" marB="60960">
                    <a:solidFill>
                      <a:srgbClr val="C0C1C1"/>
                    </a:solidFill>
                  </a:tcPr>
                </a:tc>
                <a:extLst>
                  <a:ext uri="{0D108BD9-81ED-4DB2-BD59-A6C34878D82A}">
                    <a16:rowId xmlns:a16="http://schemas.microsoft.com/office/drawing/2014/main" val="3137136418"/>
                  </a:ext>
                </a:extLst>
              </a:tr>
            </a:tbl>
          </a:graphicData>
        </a:graphic>
      </p:graphicFrame>
    </p:spTree>
    <p:extLst>
      <p:ext uri="{BB962C8B-B14F-4D97-AF65-F5344CB8AC3E}">
        <p14:creationId xmlns:p14="http://schemas.microsoft.com/office/powerpoint/2010/main" val="2425514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8395AD3-01A2-113B-8C4F-725BCAD5294C}"/>
              </a:ext>
            </a:extLst>
          </p:cNvPr>
          <p:cNvSpPr>
            <a:spLocks noGrp="1"/>
          </p:cNvSpPr>
          <p:nvPr>
            <p:ph sz="quarter" idx="10"/>
          </p:nvPr>
        </p:nvSpPr>
        <p:spPr>
          <a:xfrm>
            <a:off x="932783" y="1006787"/>
            <a:ext cx="11140848" cy="5600700"/>
          </a:xfrm>
        </p:spPr>
        <p:txBody>
          <a:bodyPr/>
          <a:lstStyle/>
          <a:p>
            <a:r>
              <a:rPr lang="en-US" sz="1600" b="1" dirty="0">
                <a:solidFill>
                  <a:schemeClr val="tx1"/>
                </a:solidFill>
                <a:effectLst/>
                <a:latin typeface="Calibri" panose="020F0502020204030204" pitchFamily="34" charset="0"/>
              </a:rPr>
              <a:t>Publications</a:t>
            </a:r>
          </a:p>
          <a:p>
            <a:pPr marL="342900" indent="-342900">
              <a:buFont typeface="Arial" panose="020B0604020202020204" pitchFamily="34" charset="0"/>
              <a:buChar char="•"/>
            </a:pPr>
            <a:r>
              <a:rPr lang="en-US" sz="1600" dirty="0">
                <a:solidFill>
                  <a:schemeClr val="tx1"/>
                </a:solidFill>
                <a:effectLst/>
                <a:latin typeface="Calibri" panose="020F0502020204030204" pitchFamily="34" charset="0"/>
              </a:rPr>
              <a:t>Azad FT, Candan KS, </a:t>
            </a:r>
            <a:r>
              <a:rPr lang="en-US" sz="1600" dirty="0" err="1">
                <a:solidFill>
                  <a:schemeClr val="tx1"/>
                </a:solidFill>
                <a:effectLst/>
                <a:latin typeface="Calibri" panose="020F0502020204030204" pitchFamily="34" charset="0"/>
              </a:rPr>
              <a:t>Kapkiç</a:t>
            </a:r>
            <a:r>
              <a:rPr lang="en-US" sz="1600" dirty="0">
                <a:solidFill>
                  <a:schemeClr val="tx1"/>
                </a:solidFill>
                <a:effectLst/>
                <a:latin typeface="Calibri" panose="020F0502020204030204" pitchFamily="34" charset="0"/>
              </a:rPr>
              <a:t> A, Li M-L, Liu H, Mandal P, Sheth P, Arslan B, </a:t>
            </a:r>
            <a:r>
              <a:rPr lang="en-US" sz="1600" dirty="0" err="1">
                <a:solidFill>
                  <a:schemeClr val="tx1"/>
                </a:solidFill>
                <a:effectLst/>
                <a:latin typeface="Calibri" panose="020F0502020204030204" pitchFamily="34" charset="0"/>
              </a:rPr>
              <a:t>Chowell</a:t>
            </a:r>
            <a:r>
              <a:rPr lang="en-US" sz="1600" dirty="0">
                <a:solidFill>
                  <a:schemeClr val="tx1"/>
                </a:solidFill>
                <a:effectLst/>
                <a:latin typeface="Calibri" panose="020F0502020204030204" pitchFamily="34" charset="0"/>
              </a:rPr>
              <a:t>-Puente G, Sabo J, Muenich RL, Redondo Anton J, </a:t>
            </a:r>
            <a:r>
              <a:rPr lang="en-US" sz="1600" dirty="0" err="1">
                <a:solidFill>
                  <a:schemeClr val="tx1"/>
                </a:solidFill>
                <a:effectLst/>
                <a:latin typeface="Calibri" panose="020F0502020204030204" pitchFamily="34" charset="0"/>
              </a:rPr>
              <a:t>Sapino</a:t>
            </a:r>
            <a:r>
              <a:rPr lang="en-US" sz="1600" dirty="0">
                <a:solidFill>
                  <a:schemeClr val="tx1"/>
                </a:solidFill>
                <a:effectLst/>
                <a:latin typeface="Calibri" panose="020F0502020204030204" pitchFamily="34" charset="0"/>
              </a:rPr>
              <a:t> ML. (2024). (Vision Paper) A Vision for </a:t>
            </a:r>
            <a:r>
              <a:rPr lang="en-US" sz="1600" dirty="0" err="1">
                <a:solidFill>
                  <a:schemeClr val="tx1"/>
                </a:solidFill>
                <a:effectLst/>
                <a:latin typeface="Calibri" panose="020F0502020204030204" pitchFamily="34" charset="0"/>
              </a:rPr>
              <a:t>Spatio</a:t>
            </a:r>
            <a:r>
              <a:rPr lang="en-US" sz="1600" dirty="0">
                <a:solidFill>
                  <a:schemeClr val="tx1"/>
                </a:solidFill>
                <a:effectLst/>
                <a:latin typeface="Calibri" panose="020F0502020204030204" pitchFamily="34" charset="0"/>
              </a:rPr>
              <a:t>-Causal Situation Awareness, Forecasting, and Planning. ACM Trans. Spatial Algorithms Syst. 10, 14:1-14:42. https://</a:t>
            </a:r>
            <a:r>
              <a:rPr lang="en-US" sz="1600" dirty="0" err="1">
                <a:solidFill>
                  <a:schemeClr val="tx1"/>
                </a:solidFill>
                <a:effectLst/>
                <a:latin typeface="Calibri" panose="020F0502020204030204" pitchFamily="34" charset="0"/>
              </a:rPr>
              <a:t>doi.org</a:t>
            </a:r>
            <a:r>
              <a:rPr lang="en-US" sz="1600" dirty="0">
                <a:solidFill>
                  <a:schemeClr val="tx1"/>
                </a:solidFill>
                <a:effectLst/>
                <a:latin typeface="Calibri" panose="020F0502020204030204" pitchFamily="34" charset="0"/>
              </a:rPr>
              <a:t>/10.1145/3672556</a:t>
            </a:r>
          </a:p>
          <a:p>
            <a:r>
              <a:rPr lang="en-US" sz="1600" b="1" dirty="0">
                <a:solidFill>
                  <a:schemeClr val="tx1"/>
                </a:solidFill>
                <a:effectLst/>
                <a:latin typeface="Calibri" panose="020F0502020204030204" pitchFamily="34" charset="0"/>
              </a:rPr>
              <a:t>Presentations</a:t>
            </a:r>
            <a:endParaRPr lang="en-US" sz="1600" dirty="0">
              <a:solidFill>
                <a:schemeClr val="tx1"/>
              </a:solidFill>
              <a:effectLst/>
              <a:latin typeface="Calibri" panose="020F0502020204030204" pitchFamily="34" charset="0"/>
            </a:endParaRPr>
          </a:p>
          <a:p>
            <a:pPr>
              <a:spcAft>
                <a:spcPts val="600"/>
              </a:spcAft>
            </a:pPr>
            <a:r>
              <a:rPr lang="en-US" sz="1600" i="1" dirty="0">
                <a:solidFill>
                  <a:schemeClr val="tx1"/>
                </a:solidFill>
                <a:effectLst/>
                <a:latin typeface="Calibri" panose="020F0502020204030204" pitchFamily="34" charset="0"/>
              </a:rPr>
              <a:t>Presented:</a:t>
            </a:r>
            <a:endParaRPr lang="en-US" sz="1600" dirty="0">
              <a:solidFill>
                <a:schemeClr val="tx1"/>
              </a:solidFill>
              <a:effectLst/>
              <a:latin typeface="Calibri" panose="020F0502020204030204" pitchFamily="34" charset="0"/>
            </a:endParaRP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[Invited] Muenich RL. Changing the paradigm of watershed-scale water quality modeling in the age of machine learning. Arkansas State Section Meeting of the American Society of Agricultural &amp; Biological Engineers. October 4, 2024, Fayetteville, AR.</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Muenich RL, Villarreal D, Haggard B. Advancing water quality modeling and management through a focus on misfit data. American Society of Agricultural &amp; Biological Engineers. July 29-31, 2024, Anaheim, CA. </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Villarreal D, Liu T, Deng Q, Steissberg T, Sabo JL, Muenich RL. Assessing the Potential Role that Integrated Agricultural Reservoir Systems Have on Water Quality. Network for Engineering with Nature Partner Symposium. May 22-24, 2024, St. Augustine, FL.</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[Invited] Villarreal D. Managing complex water resources systems: The case of agriculture, dams, and water quality. AGU Data Visualization Student Showcase. April 29, 2024, Washington, D.C.   </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Liu T, Deng Q, Wei Y, Sheth P, Ding K, Sabo JL, Muenich RL. Basin-Scale Modeling of Collective Management Practices in Agriculture to Reduce Sediment and Nutrient Inputs into Flood-control and Drinking Water Reservoirs.</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Liu T, Deng Q, Ding K, Sabo JL, Liu H, Candan KS, Muenich RL. Applying Graph Neural Networks to Improve the Data Resolution of Stream Water Quality Monitoring Networks. American Geophysical Union Annual Meeting, December 12-15, 2023, San Francisco, CA.</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Villarreal D, Liu T, Deng Q, Steissberg T, Sabo JL, Muenich RL. Do upland agricultural areas and downstream reservoirs counteract efforts to improve water resources? American Geophysical Union Annual Meeting, December 12-15, 2023, San Francisco, CA.</a:t>
            </a:r>
          </a:p>
        </p:txBody>
      </p:sp>
      <p:sp>
        <p:nvSpPr>
          <p:cNvPr id="7" name="Title 6">
            <a:extLst>
              <a:ext uri="{FF2B5EF4-FFF2-40B4-BE49-F238E27FC236}">
                <a16:creationId xmlns:a16="http://schemas.microsoft.com/office/drawing/2014/main" id="{7235E168-CD9B-CF75-2B74-3124823D5274}"/>
              </a:ext>
            </a:extLst>
          </p:cNvPr>
          <p:cNvSpPr>
            <a:spLocks noGrp="1"/>
          </p:cNvSpPr>
          <p:nvPr>
            <p:ph type="title"/>
          </p:nvPr>
        </p:nvSpPr>
        <p:spPr>
          <a:xfrm>
            <a:off x="1724526" y="206391"/>
            <a:ext cx="10199702" cy="755509"/>
          </a:xfrm>
        </p:spPr>
        <p:txBody>
          <a:bodyPr/>
          <a:lstStyle/>
          <a:p>
            <a:r>
              <a:rPr lang="en-US" dirty="0">
                <a:solidFill>
                  <a:schemeClr val="tx1"/>
                </a:solidFill>
              </a:rPr>
              <a:t>ERT-ASU-03: Project Highlights in FY24</a:t>
            </a:r>
          </a:p>
        </p:txBody>
      </p:sp>
    </p:spTree>
    <p:extLst>
      <p:ext uri="{BB962C8B-B14F-4D97-AF65-F5344CB8AC3E}">
        <p14:creationId xmlns:p14="http://schemas.microsoft.com/office/powerpoint/2010/main" val="83937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62A55-F2F9-5A95-63F3-5897D32CFC6A}"/>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577ED86-A12B-FEAD-D293-C14F7440E627}"/>
              </a:ext>
            </a:extLst>
          </p:cNvPr>
          <p:cNvSpPr>
            <a:spLocks noGrp="1"/>
          </p:cNvSpPr>
          <p:nvPr>
            <p:ph sz="quarter" idx="10"/>
          </p:nvPr>
        </p:nvSpPr>
        <p:spPr>
          <a:xfrm>
            <a:off x="932783" y="1015660"/>
            <a:ext cx="11078704" cy="5600700"/>
          </a:xfrm>
        </p:spPr>
        <p:txBody>
          <a:bodyPr/>
          <a:lstStyle/>
          <a:p>
            <a:r>
              <a:rPr lang="en-US" sz="1600" b="1" dirty="0">
                <a:solidFill>
                  <a:schemeClr val="tx1"/>
                </a:solidFill>
                <a:effectLst/>
                <a:latin typeface="Calibri" panose="020F0502020204030204" pitchFamily="34" charset="0"/>
              </a:rPr>
              <a:t>Presentations</a:t>
            </a:r>
          </a:p>
          <a:p>
            <a:r>
              <a:rPr lang="en-US" sz="1600" i="1" dirty="0">
                <a:solidFill>
                  <a:schemeClr val="tx1"/>
                </a:solidFill>
                <a:effectLst/>
                <a:latin typeface="Calibri" panose="020F0502020204030204" pitchFamily="34" charset="0"/>
              </a:rPr>
              <a:t>Recently Accepted</a:t>
            </a:r>
          </a:p>
          <a:p>
            <a:endParaRPr lang="en-US" sz="1600" dirty="0">
              <a:solidFill>
                <a:schemeClr val="tx1"/>
              </a:solidFill>
              <a:effectLst/>
              <a:latin typeface="Calibri" panose="020F0502020204030204" pitchFamily="34" charset="0"/>
            </a:endParaRP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Liu T, Wei Y, Deng Q, Candan KS, Sheth P, Muenich RL, Mandal P. Comparison of agricultural activities and reservoir management on water quality at the watershed-scale. American Geophysical Union Annual Meeting, December 9-13, 2024, Washington, D.C.</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Villarreal D, Muenich RL, Liu T, Steissberg T, Deng Q, Sabo JL, Rashid B. Quantifying the Role of Integrated Agricultural-Reservoir Systems on Water Quality. American Geophysical Union Annual Meeting, December 9-13, 2024, Washington, D.C.</a:t>
            </a:r>
          </a:p>
          <a:p>
            <a:endParaRPr lang="en-US" sz="1600" dirty="0">
              <a:solidFill>
                <a:schemeClr val="tx1"/>
              </a:solidFill>
              <a:effectLst/>
              <a:latin typeface="Calibri" panose="020F0502020204030204" pitchFamily="34" charset="0"/>
            </a:endParaRPr>
          </a:p>
          <a:p>
            <a:r>
              <a:rPr lang="en-US" sz="1600" b="1" dirty="0">
                <a:solidFill>
                  <a:schemeClr val="tx1"/>
                </a:solidFill>
                <a:effectLst/>
                <a:latin typeface="Calibri" panose="020F0502020204030204" pitchFamily="34" charset="0"/>
              </a:rPr>
              <a:t>Data/Code </a:t>
            </a:r>
            <a:r>
              <a:rPr lang="en-US" sz="1600" b="1" dirty="0">
                <a:solidFill>
                  <a:schemeClr val="tx1"/>
                </a:solidFill>
              </a:rPr>
              <a:t>O</a:t>
            </a:r>
            <a:r>
              <a:rPr lang="en-US" sz="1600" b="1" dirty="0">
                <a:solidFill>
                  <a:schemeClr val="tx1"/>
                </a:solidFill>
                <a:effectLst/>
                <a:latin typeface="Calibri" panose="020F0502020204030204" pitchFamily="34" charset="0"/>
              </a:rPr>
              <a:t>utputs</a:t>
            </a:r>
            <a:endParaRPr lang="en-US" sz="1600" dirty="0">
              <a:solidFill>
                <a:schemeClr val="tx1"/>
              </a:solidFill>
              <a:effectLst/>
              <a:latin typeface="Calibri" panose="020F0502020204030204" pitchFamily="34" charset="0"/>
            </a:endParaRP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Land use analysis of contributing areas for dams.</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Developed a SWAT parameter database to help with machine learning integrations with SWAT.</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Finalizing a water quality integrator code that synthesizes data for them Water Quality Portal by identifying multiple combinations of parameters that can represent the same kind of observation.  </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Ground-</a:t>
            </a:r>
            <a:r>
              <a:rPr lang="en-US" sz="1600" dirty="0" err="1">
                <a:solidFill>
                  <a:schemeClr val="tx1"/>
                </a:solidFill>
                <a:effectLst/>
                <a:latin typeface="Calibri" panose="020F0502020204030204" pitchFamily="34" charset="0"/>
              </a:rPr>
              <a:t>truthed</a:t>
            </a:r>
            <a:r>
              <a:rPr lang="en-US" sz="1600" dirty="0">
                <a:solidFill>
                  <a:schemeClr val="tx1"/>
                </a:solidFill>
                <a:effectLst/>
                <a:latin typeface="Calibri" panose="020F0502020204030204" pitchFamily="34" charset="0"/>
              </a:rPr>
              <a:t> verified National Inventory of Dam dataset</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Shapefile of contributing area for all ~90,000 dams in the National Inventory of Dams</a:t>
            </a:r>
          </a:p>
        </p:txBody>
      </p:sp>
      <p:sp>
        <p:nvSpPr>
          <p:cNvPr id="7" name="Title 6">
            <a:extLst>
              <a:ext uri="{FF2B5EF4-FFF2-40B4-BE49-F238E27FC236}">
                <a16:creationId xmlns:a16="http://schemas.microsoft.com/office/drawing/2014/main" id="{E79CCCFA-6B5D-EC68-B9D2-C976FEB8E031}"/>
              </a:ext>
            </a:extLst>
          </p:cNvPr>
          <p:cNvSpPr>
            <a:spLocks noGrp="1"/>
          </p:cNvSpPr>
          <p:nvPr>
            <p:ph type="title"/>
          </p:nvPr>
        </p:nvSpPr>
        <p:spPr>
          <a:xfrm>
            <a:off x="1724526" y="206391"/>
            <a:ext cx="10199702" cy="755509"/>
          </a:xfrm>
        </p:spPr>
        <p:txBody>
          <a:bodyPr/>
          <a:lstStyle/>
          <a:p>
            <a:r>
              <a:rPr lang="en-US" dirty="0">
                <a:solidFill>
                  <a:schemeClr val="tx1"/>
                </a:solidFill>
              </a:rPr>
              <a:t>ERT-ASU-03: Project Highlights in FY24</a:t>
            </a:r>
          </a:p>
        </p:txBody>
      </p:sp>
    </p:spTree>
    <p:extLst>
      <p:ext uri="{BB962C8B-B14F-4D97-AF65-F5344CB8AC3E}">
        <p14:creationId xmlns:p14="http://schemas.microsoft.com/office/powerpoint/2010/main" val="125880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A20D7-6408-7117-D627-568EFABC29D4}"/>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690587D-C409-E75F-F759-B5418B5EF877}"/>
              </a:ext>
            </a:extLst>
          </p:cNvPr>
          <p:cNvSpPr>
            <a:spLocks noGrp="1"/>
          </p:cNvSpPr>
          <p:nvPr>
            <p:ph sz="quarter" idx="10"/>
          </p:nvPr>
        </p:nvSpPr>
        <p:spPr>
          <a:xfrm>
            <a:off x="932783" y="1015660"/>
            <a:ext cx="11078704" cy="5600700"/>
          </a:xfrm>
        </p:spPr>
        <p:txBody>
          <a:bodyPr/>
          <a:lstStyle/>
          <a:p>
            <a:r>
              <a:rPr lang="en-US" sz="1600" b="1" dirty="0">
                <a:solidFill>
                  <a:schemeClr val="tx1"/>
                </a:solidFill>
                <a:effectLst/>
                <a:latin typeface="Calibri" panose="020F0502020204030204" pitchFamily="34" charset="0"/>
              </a:rPr>
              <a:t>Other Outcomes</a:t>
            </a:r>
            <a:endParaRPr lang="en-US" sz="1600" dirty="0">
              <a:solidFill>
                <a:schemeClr val="tx1"/>
              </a:solidFill>
              <a:effectLst/>
              <a:latin typeface="Calibri" panose="020F0502020204030204" pitchFamily="34" charset="0"/>
            </a:endParaRP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Becca Muenich is leading a working group on agriculture within NEWN.</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Danna Villarreal received the Reginald R. “Barney” &amp; Jameson A. Baxter Graduate Fellowship at the University of Arkansas.</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Danna Villarreal received the Philanthropic Educational Organization (P.E.O.) International Peace Fellowship.</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Danna Villarreal spent two weeks in California training on the CE-QUAL-W2 model with USACE partner Todd Steissberg.</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Danna Villarreal won “Best Science Communication” for her poster “Assessing the Potential Role that Integrated Agricultural Reservoir Systems Have on Water Quality” at the NEWN Partner Symposium in May.</a:t>
            </a:r>
          </a:p>
          <a:p>
            <a:pPr marL="285750" indent="-285750">
              <a:buFont typeface="Arial" panose="020B0604020202020204" pitchFamily="34" charset="0"/>
              <a:buChar char="•"/>
            </a:pPr>
            <a:r>
              <a:rPr lang="en-US" sz="1600" dirty="0">
                <a:solidFill>
                  <a:schemeClr val="tx1"/>
                </a:solidFill>
                <a:effectLst/>
                <a:latin typeface="Calibri" panose="020F0502020204030204" pitchFamily="34" charset="0"/>
              </a:rPr>
              <a:t>Becca Muenich organized a panel on “Integrating agriculture to advance the next frontier of engineering with nature” at the NEWN Partner Symposium in May.</a:t>
            </a:r>
          </a:p>
        </p:txBody>
      </p:sp>
      <p:sp>
        <p:nvSpPr>
          <p:cNvPr id="7" name="Title 6">
            <a:extLst>
              <a:ext uri="{FF2B5EF4-FFF2-40B4-BE49-F238E27FC236}">
                <a16:creationId xmlns:a16="http://schemas.microsoft.com/office/drawing/2014/main" id="{9D756A72-9894-8E04-0CD0-EC80252EACD5}"/>
              </a:ext>
            </a:extLst>
          </p:cNvPr>
          <p:cNvSpPr>
            <a:spLocks noGrp="1"/>
          </p:cNvSpPr>
          <p:nvPr>
            <p:ph type="title"/>
          </p:nvPr>
        </p:nvSpPr>
        <p:spPr>
          <a:xfrm>
            <a:off x="1724526" y="206391"/>
            <a:ext cx="10199702" cy="755509"/>
          </a:xfrm>
        </p:spPr>
        <p:txBody>
          <a:bodyPr/>
          <a:lstStyle/>
          <a:p>
            <a:r>
              <a:rPr lang="en-US" dirty="0">
                <a:solidFill>
                  <a:schemeClr val="tx1"/>
                </a:solidFill>
              </a:rPr>
              <a:t>ERT-ASU-03: Project Highlights in FY24</a:t>
            </a:r>
          </a:p>
        </p:txBody>
      </p:sp>
      <p:pic>
        <p:nvPicPr>
          <p:cNvPr id="2" name="Content Placeholder 7">
            <a:extLst>
              <a:ext uri="{FF2B5EF4-FFF2-40B4-BE49-F238E27FC236}">
                <a16:creationId xmlns:a16="http://schemas.microsoft.com/office/drawing/2014/main" id="{153257A9-4B26-922D-3ECC-F4E02E3710CE}"/>
              </a:ext>
            </a:extLst>
          </p:cNvPr>
          <p:cNvPicPr>
            <a:picLocks noChangeAspect="1"/>
          </p:cNvPicPr>
          <p:nvPr/>
        </p:nvPicPr>
        <p:blipFill>
          <a:blip r:embed="rId3"/>
          <a:srcRect l="19487" t="4786" r="-19486" b="33629"/>
          <a:stretch/>
        </p:blipFill>
        <p:spPr>
          <a:xfrm>
            <a:off x="4457698" y="3103381"/>
            <a:ext cx="7274718" cy="2352099"/>
          </a:xfrm>
          <a:prstGeom prst="rect">
            <a:avLst/>
          </a:prstGeom>
        </p:spPr>
      </p:pic>
      <p:sp>
        <p:nvSpPr>
          <p:cNvPr id="3" name="TextBox 2">
            <a:extLst>
              <a:ext uri="{FF2B5EF4-FFF2-40B4-BE49-F238E27FC236}">
                <a16:creationId xmlns:a16="http://schemas.microsoft.com/office/drawing/2014/main" id="{7D88C06F-B726-85D1-297D-E0FC51B50AD1}"/>
              </a:ext>
            </a:extLst>
          </p:cNvPr>
          <p:cNvSpPr txBox="1"/>
          <p:nvPr/>
        </p:nvSpPr>
        <p:spPr>
          <a:xfrm>
            <a:off x="4457698" y="5503989"/>
            <a:ext cx="5864469" cy="954107"/>
          </a:xfrm>
          <a:prstGeom prst="rect">
            <a:avLst/>
          </a:prstGeom>
          <a:noFill/>
        </p:spPr>
        <p:txBody>
          <a:bodyPr wrap="square" rtlCol="0">
            <a:spAutoFit/>
          </a:bodyPr>
          <a:lstStyle/>
          <a:p>
            <a:r>
              <a:rPr lang="en-US" sz="1400" dirty="0"/>
              <a:t>Analyzing the number of stations and observations of nutrients from the Water Quality Portal within the dam contributing areas</a:t>
            </a:r>
          </a:p>
          <a:p>
            <a:endParaRPr lang="en-US" sz="1400" dirty="0"/>
          </a:p>
          <a:p>
            <a:endParaRPr lang="en-US" sz="1400" dirty="0"/>
          </a:p>
        </p:txBody>
      </p:sp>
    </p:spTree>
    <p:extLst>
      <p:ext uri="{BB962C8B-B14F-4D97-AF65-F5344CB8AC3E}">
        <p14:creationId xmlns:p14="http://schemas.microsoft.com/office/powerpoint/2010/main" val="2533742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BB4D-B20E-E367-122E-E2760432BA0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D86FF3E-3A55-DCCC-BB18-8797A3674149}"/>
              </a:ext>
            </a:extLst>
          </p:cNvPr>
          <p:cNvSpPr>
            <a:spLocks noGrp="1"/>
          </p:cNvSpPr>
          <p:nvPr>
            <p:ph type="title"/>
          </p:nvPr>
        </p:nvSpPr>
        <p:spPr>
          <a:xfrm>
            <a:off x="1724526" y="206391"/>
            <a:ext cx="10199702" cy="755509"/>
          </a:xfrm>
        </p:spPr>
        <p:txBody>
          <a:bodyPr/>
          <a:lstStyle/>
          <a:p>
            <a:r>
              <a:rPr lang="en-US" dirty="0">
                <a:solidFill>
                  <a:schemeClr val="tx1"/>
                </a:solidFill>
              </a:rPr>
              <a:t>ERT-ASU-03: Project Highlights in FY24</a:t>
            </a:r>
          </a:p>
        </p:txBody>
      </p:sp>
      <p:sp>
        <p:nvSpPr>
          <p:cNvPr id="9" name="Title 1">
            <a:extLst>
              <a:ext uri="{FF2B5EF4-FFF2-40B4-BE49-F238E27FC236}">
                <a16:creationId xmlns:a16="http://schemas.microsoft.com/office/drawing/2014/main" id="{48FEC83F-3FC5-26BF-1AC9-3C2A891D142B}"/>
              </a:ext>
            </a:extLst>
          </p:cNvPr>
          <p:cNvSpPr txBox="1">
            <a:spLocks/>
          </p:cNvSpPr>
          <p:nvPr/>
        </p:nvSpPr>
        <p:spPr bwMode="auto">
          <a:xfrm>
            <a:off x="300362" y="1007181"/>
            <a:ext cx="7563624" cy="452343"/>
          </a:xfrm>
          <a:prstGeom prst="rect">
            <a:avLst/>
          </a:prstGeom>
          <a:noFill/>
          <a:ln w="9525">
            <a:noFill/>
            <a:miter lim="800000"/>
            <a:headEnd/>
            <a:tailEnd/>
          </a:ln>
        </p:spPr>
        <p:txBody>
          <a:bodyPr vert="horz" wrap="square" lIns="45720" tIns="0" rIns="0" bIns="0" numCol="1" anchor="ctr" anchorCtr="0" compatLnSpc="1">
            <a:prstTxWarp prst="textNoShape">
              <a:avLst/>
            </a:prstTxWarp>
            <a:normAutofit/>
          </a:bodyPr>
          <a:lstStyle>
            <a:lvl1pPr algn="l" rtl="0" eaLnBrk="1" fontAlgn="base" hangingPunct="1">
              <a:spcBef>
                <a:spcPct val="0"/>
              </a:spcBef>
              <a:spcAft>
                <a:spcPct val="0"/>
              </a:spcAft>
              <a:defRPr sz="3200" b="1" kern="1200" cap="all">
                <a:solidFill>
                  <a:schemeClr val="bg1">
                    <a:lumMod val="90000"/>
                    <a:lumOff val="10000"/>
                  </a:schemeClr>
                </a:solidFill>
                <a:latin typeface="Calibri" panose="020F0502020204030204" pitchFamily="34" charset="0"/>
                <a:ea typeface="ＭＳ Ｐゴシック" charset="0"/>
                <a:cs typeface="Calibri" panose="020F0502020204030204"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a:lstStyle>
          <a:p>
            <a:r>
              <a:rPr lang="en-US" sz="2000" dirty="0"/>
              <a:t>Three public datasets used </a:t>
            </a:r>
          </a:p>
        </p:txBody>
      </p:sp>
      <p:graphicFrame>
        <p:nvGraphicFramePr>
          <p:cNvPr id="11" name="Table 10">
            <a:extLst>
              <a:ext uri="{FF2B5EF4-FFF2-40B4-BE49-F238E27FC236}">
                <a16:creationId xmlns:a16="http://schemas.microsoft.com/office/drawing/2014/main" id="{88720C78-A5AA-0235-FE80-3E7C1549F095}"/>
              </a:ext>
            </a:extLst>
          </p:cNvPr>
          <p:cNvGraphicFramePr>
            <a:graphicFrameLocks noGrp="1"/>
          </p:cNvGraphicFramePr>
          <p:nvPr>
            <p:extLst>
              <p:ext uri="{D42A27DB-BD31-4B8C-83A1-F6EECF244321}">
                <p14:modId xmlns:p14="http://schemas.microsoft.com/office/powerpoint/2010/main" val="2162031817"/>
              </p:ext>
            </p:extLst>
          </p:nvPr>
        </p:nvGraphicFramePr>
        <p:xfrm>
          <a:off x="988955" y="4722381"/>
          <a:ext cx="2440045" cy="1581433"/>
        </p:xfrm>
        <a:graphic>
          <a:graphicData uri="http://schemas.openxmlformats.org/drawingml/2006/table">
            <a:tbl>
              <a:tblPr firstRow="1" bandRow="1">
                <a:tableStyleId>{2D5ABB26-0587-4C30-8999-92F81FD0307C}</a:tableStyleId>
              </a:tblPr>
              <a:tblGrid>
                <a:gridCol w="2440045">
                  <a:extLst>
                    <a:ext uri="{9D8B030D-6E8A-4147-A177-3AD203B41FA5}">
                      <a16:colId xmlns:a16="http://schemas.microsoft.com/office/drawing/2014/main" val="19724120"/>
                    </a:ext>
                  </a:extLst>
                </a:gridCol>
              </a:tblGrid>
              <a:tr h="427715">
                <a:tc>
                  <a:txBody>
                    <a:bodyPr/>
                    <a:lstStyle/>
                    <a:p>
                      <a:pPr algn="ctr" rtl="0" fontAlgn="ctr"/>
                      <a:r>
                        <a:rPr lang="en-US" sz="1200" u="none" strike="noStrike" dirty="0">
                          <a:effectLst/>
                        </a:rPr>
                        <a:t>National Inventory of Dams (NID)</a:t>
                      </a:r>
                      <a:endParaRPr lang="en-US" sz="1200" b="0" i="0" u="none" strike="noStrike" dirty="0">
                        <a:solidFill>
                          <a:srgbClr val="000000"/>
                        </a:solidFill>
                        <a:effectLst/>
                        <a:latin typeface="Noto sans" panose="020B0502040504020204" pitchFamily="34" charset="0"/>
                      </a:endParaRPr>
                    </a:p>
                  </a:txBody>
                  <a:tcPr marL="3602" marR="3602" marT="3602" marB="0" anchor="ctr"/>
                </a:tc>
                <a:extLst>
                  <a:ext uri="{0D108BD9-81ED-4DB2-BD59-A6C34878D82A}">
                    <a16:rowId xmlns:a16="http://schemas.microsoft.com/office/drawing/2014/main" val="2542032730"/>
                  </a:ext>
                </a:extLst>
              </a:tr>
              <a:tr h="321104">
                <a:tc>
                  <a:txBody>
                    <a:bodyPr/>
                    <a:lstStyle/>
                    <a:p>
                      <a:pPr algn="ctr" rtl="0" fontAlgn="ctr"/>
                      <a:r>
                        <a:rPr lang="en-US" sz="1200" u="none" strike="noStrike">
                          <a:effectLst/>
                        </a:rPr>
                        <a:t>US Army Corps of Engineering (USACE)</a:t>
                      </a:r>
                      <a:endParaRPr lang="en-US" sz="1200" b="0" i="0" u="none" strike="noStrike">
                        <a:solidFill>
                          <a:srgbClr val="000000"/>
                        </a:solidFill>
                        <a:effectLst/>
                        <a:latin typeface="Noto sans" panose="020B0502040504020204" pitchFamily="34" charset="0"/>
                      </a:endParaRPr>
                    </a:p>
                  </a:txBody>
                  <a:tcPr marL="3602" marR="3602" marT="3602" marB="0" anchor="ctr"/>
                </a:tc>
                <a:extLst>
                  <a:ext uri="{0D108BD9-81ED-4DB2-BD59-A6C34878D82A}">
                    <a16:rowId xmlns:a16="http://schemas.microsoft.com/office/drawing/2014/main" val="747652639"/>
                  </a:ext>
                </a:extLst>
              </a:tr>
              <a:tr h="356641">
                <a:tc>
                  <a:txBody>
                    <a:bodyPr/>
                    <a:lstStyle/>
                    <a:p>
                      <a:pPr algn="ctr" rtl="0" fontAlgn="ctr"/>
                      <a:r>
                        <a:rPr lang="en-US" sz="1200" u="none" strike="noStrike">
                          <a:effectLst/>
                        </a:rPr>
                        <a:t>+90k dams with +75 labels</a:t>
                      </a:r>
                      <a:endParaRPr lang="en-US" sz="1200" b="0" i="0" u="none" strike="noStrike">
                        <a:solidFill>
                          <a:srgbClr val="000000"/>
                        </a:solidFill>
                        <a:effectLst/>
                        <a:latin typeface="Noto sans" panose="020B0502040504020204" pitchFamily="34" charset="0"/>
                      </a:endParaRPr>
                    </a:p>
                  </a:txBody>
                  <a:tcPr marL="3602" marR="3602" marT="3602" marB="0" anchor="ctr"/>
                </a:tc>
                <a:extLst>
                  <a:ext uri="{0D108BD9-81ED-4DB2-BD59-A6C34878D82A}">
                    <a16:rowId xmlns:a16="http://schemas.microsoft.com/office/drawing/2014/main" val="3576137446"/>
                  </a:ext>
                </a:extLst>
              </a:tr>
              <a:tr h="427715">
                <a:tc>
                  <a:txBody>
                    <a:bodyPr/>
                    <a:lstStyle/>
                    <a:p>
                      <a:pPr algn="ctr" rtl="0" fontAlgn="ctr"/>
                      <a:r>
                        <a:rPr lang="en-US" sz="1200" u="none" strike="noStrike" dirty="0">
                          <a:effectLst/>
                        </a:rPr>
                        <a:t>Group categories</a:t>
                      </a:r>
                      <a:endParaRPr lang="en-US" sz="1200" b="0" i="0" u="none" strike="noStrike" dirty="0">
                        <a:solidFill>
                          <a:srgbClr val="000000"/>
                        </a:solidFill>
                        <a:effectLst/>
                        <a:latin typeface="Noto sans" panose="020B0502040504020204" pitchFamily="34" charset="0"/>
                      </a:endParaRPr>
                    </a:p>
                  </a:txBody>
                  <a:tcPr marL="3602" marR="3602" marT="3602" marB="0" anchor="ctr"/>
                </a:tc>
                <a:extLst>
                  <a:ext uri="{0D108BD9-81ED-4DB2-BD59-A6C34878D82A}">
                    <a16:rowId xmlns:a16="http://schemas.microsoft.com/office/drawing/2014/main" val="1663308135"/>
                  </a:ext>
                </a:extLst>
              </a:tr>
            </a:tbl>
          </a:graphicData>
        </a:graphic>
      </p:graphicFrame>
      <p:graphicFrame>
        <p:nvGraphicFramePr>
          <p:cNvPr id="12" name="Table 11">
            <a:extLst>
              <a:ext uri="{FF2B5EF4-FFF2-40B4-BE49-F238E27FC236}">
                <a16:creationId xmlns:a16="http://schemas.microsoft.com/office/drawing/2014/main" id="{F4AC85A9-54EA-EE5B-2B8D-0C2AD1BAA900}"/>
              </a:ext>
            </a:extLst>
          </p:cNvPr>
          <p:cNvGraphicFramePr>
            <a:graphicFrameLocks noGrp="1"/>
          </p:cNvGraphicFramePr>
          <p:nvPr>
            <p:extLst>
              <p:ext uri="{D42A27DB-BD31-4B8C-83A1-F6EECF244321}">
                <p14:modId xmlns:p14="http://schemas.microsoft.com/office/powerpoint/2010/main" val="1734306887"/>
              </p:ext>
            </p:extLst>
          </p:nvPr>
        </p:nvGraphicFramePr>
        <p:xfrm>
          <a:off x="4986832" y="4722381"/>
          <a:ext cx="2218334" cy="1629517"/>
        </p:xfrm>
        <a:graphic>
          <a:graphicData uri="http://schemas.openxmlformats.org/drawingml/2006/table">
            <a:tbl>
              <a:tblPr firstRow="1" bandRow="1">
                <a:tableStyleId>{2D5ABB26-0587-4C30-8999-92F81FD0307C}</a:tableStyleId>
              </a:tblPr>
              <a:tblGrid>
                <a:gridCol w="2218334">
                  <a:extLst>
                    <a:ext uri="{9D8B030D-6E8A-4147-A177-3AD203B41FA5}">
                      <a16:colId xmlns:a16="http://schemas.microsoft.com/office/drawing/2014/main" val="3139461664"/>
                    </a:ext>
                  </a:extLst>
                </a:gridCol>
              </a:tblGrid>
              <a:tr h="444683">
                <a:tc>
                  <a:txBody>
                    <a:bodyPr/>
                    <a:lstStyle/>
                    <a:p>
                      <a:pPr algn="ctr" rtl="0" fontAlgn="ctr"/>
                      <a:r>
                        <a:rPr lang="en-US" sz="1200" u="none" strike="noStrike" kern="1200" dirty="0" err="1">
                          <a:solidFill>
                            <a:schemeClr val="tx1"/>
                          </a:solidFill>
                          <a:effectLst/>
                        </a:rPr>
                        <a:t>Cropdata</a:t>
                      </a:r>
                      <a:r>
                        <a:rPr lang="en-US" sz="1200" u="none" strike="noStrike" kern="1200" dirty="0">
                          <a:solidFill>
                            <a:schemeClr val="tx1"/>
                          </a:solidFill>
                          <a:effectLst/>
                        </a:rPr>
                        <a:t> Layer 2022 (CDL)</a:t>
                      </a:r>
                      <a:endParaRPr lang="en-US" sz="1200" u="none" strike="noStrike" kern="1200" dirty="0">
                        <a:solidFill>
                          <a:schemeClr val="tx1"/>
                        </a:solidFill>
                        <a:effectLst/>
                        <a:latin typeface="+mn-lt"/>
                        <a:ea typeface="+mn-ea"/>
                        <a:cs typeface="+mn-cs"/>
                      </a:endParaRPr>
                    </a:p>
                  </a:txBody>
                  <a:tcPr marL="3602" marR="3602" marT="3602" marB="0" anchor="ctr"/>
                </a:tc>
                <a:extLst>
                  <a:ext uri="{0D108BD9-81ED-4DB2-BD59-A6C34878D82A}">
                    <a16:rowId xmlns:a16="http://schemas.microsoft.com/office/drawing/2014/main" val="671188795"/>
                  </a:ext>
                </a:extLst>
              </a:tr>
              <a:tr h="333842">
                <a:tc>
                  <a:txBody>
                    <a:bodyPr/>
                    <a:lstStyle/>
                    <a:p>
                      <a:pPr algn="ctr" rtl="0" fontAlgn="ctr"/>
                      <a:r>
                        <a:rPr lang="en-US" sz="1200" u="none" strike="noStrike" kern="1200" dirty="0">
                          <a:solidFill>
                            <a:schemeClr val="tx1"/>
                          </a:solidFill>
                          <a:effectLst/>
                        </a:rPr>
                        <a:t>US Department of Agriculture (USDA)</a:t>
                      </a:r>
                      <a:endParaRPr lang="en-US" sz="1200" u="none" strike="noStrike" kern="1200" dirty="0">
                        <a:solidFill>
                          <a:schemeClr val="tx1"/>
                        </a:solidFill>
                        <a:effectLst/>
                        <a:latin typeface="+mn-lt"/>
                        <a:ea typeface="+mn-ea"/>
                        <a:cs typeface="+mn-cs"/>
                      </a:endParaRPr>
                    </a:p>
                  </a:txBody>
                  <a:tcPr marL="3602" marR="3602" marT="3602" marB="0" anchor="ctr"/>
                </a:tc>
                <a:extLst>
                  <a:ext uri="{0D108BD9-81ED-4DB2-BD59-A6C34878D82A}">
                    <a16:rowId xmlns:a16="http://schemas.microsoft.com/office/drawing/2014/main" val="2542623853"/>
                  </a:ext>
                </a:extLst>
              </a:tr>
              <a:tr h="370789">
                <a:tc>
                  <a:txBody>
                    <a:bodyPr/>
                    <a:lstStyle/>
                    <a:p>
                      <a:pPr algn="ctr" rtl="0" fontAlgn="ctr"/>
                      <a:r>
                        <a:rPr lang="en-US" sz="1200" u="none" strike="noStrike" kern="1200">
                          <a:solidFill>
                            <a:schemeClr val="tx1"/>
                          </a:solidFill>
                          <a:effectLst/>
                        </a:rPr>
                        <a:t>129 types of landuse</a:t>
                      </a:r>
                      <a:endParaRPr lang="en-US" sz="1200" u="none" strike="noStrike" kern="1200">
                        <a:solidFill>
                          <a:schemeClr val="tx1"/>
                        </a:solidFill>
                        <a:effectLst/>
                        <a:latin typeface="+mn-lt"/>
                        <a:ea typeface="+mn-ea"/>
                        <a:cs typeface="+mn-cs"/>
                      </a:endParaRPr>
                    </a:p>
                  </a:txBody>
                  <a:tcPr marL="3602" marR="3602" marT="3602" marB="0" anchor="ctr"/>
                </a:tc>
                <a:extLst>
                  <a:ext uri="{0D108BD9-81ED-4DB2-BD59-A6C34878D82A}">
                    <a16:rowId xmlns:a16="http://schemas.microsoft.com/office/drawing/2014/main" val="1914034684"/>
                  </a:ext>
                </a:extLst>
              </a:tr>
              <a:tr h="444683">
                <a:tc>
                  <a:txBody>
                    <a:bodyPr/>
                    <a:lstStyle/>
                    <a:p>
                      <a:pPr algn="ctr" rtl="0" fontAlgn="ctr"/>
                      <a:r>
                        <a:rPr lang="en-US" sz="1200" u="none" strike="noStrike" kern="1200" dirty="0">
                          <a:solidFill>
                            <a:schemeClr val="tx1"/>
                          </a:solidFill>
                          <a:effectLst/>
                        </a:rPr>
                        <a:t>Reclass for agricultural and no agricultural land use</a:t>
                      </a:r>
                      <a:endParaRPr lang="en-US" sz="1200" u="none" strike="noStrike" kern="1200" dirty="0">
                        <a:solidFill>
                          <a:schemeClr val="tx1"/>
                        </a:solidFill>
                        <a:effectLst/>
                        <a:latin typeface="+mn-lt"/>
                        <a:ea typeface="+mn-ea"/>
                        <a:cs typeface="+mn-cs"/>
                      </a:endParaRPr>
                    </a:p>
                  </a:txBody>
                  <a:tcPr marL="3602" marR="3602" marT="3602" marB="0" anchor="ctr"/>
                </a:tc>
                <a:extLst>
                  <a:ext uri="{0D108BD9-81ED-4DB2-BD59-A6C34878D82A}">
                    <a16:rowId xmlns:a16="http://schemas.microsoft.com/office/drawing/2014/main" val="291818591"/>
                  </a:ext>
                </a:extLst>
              </a:tr>
            </a:tbl>
          </a:graphicData>
        </a:graphic>
      </p:graphicFrame>
      <p:graphicFrame>
        <p:nvGraphicFramePr>
          <p:cNvPr id="13" name="Table 12">
            <a:extLst>
              <a:ext uri="{FF2B5EF4-FFF2-40B4-BE49-F238E27FC236}">
                <a16:creationId xmlns:a16="http://schemas.microsoft.com/office/drawing/2014/main" id="{84F7F7F6-C045-A30A-3C43-9FD86367A3BE}"/>
              </a:ext>
            </a:extLst>
          </p:cNvPr>
          <p:cNvGraphicFramePr>
            <a:graphicFrameLocks noGrp="1"/>
          </p:cNvGraphicFramePr>
          <p:nvPr>
            <p:extLst>
              <p:ext uri="{D42A27DB-BD31-4B8C-83A1-F6EECF244321}">
                <p14:modId xmlns:p14="http://schemas.microsoft.com/office/powerpoint/2010/main" val="23756740"/>
              </p:ext>
            </p:extLst>
          </p:nvPr>
        </p:nvGraphicFramePr>
        <p:xfrm>
          <a:off x="8939809" y="4722381"/>
          <a:ext cx="2564408" cy="1629516"/>
        </p:xfrm>
        <a:graphic>
          <a:graphicData uri="http://schemas.openxmlformats.org/drawingml/2006/table">
            <a:tbl>
              <a:tblPr firstRow="1" bandRow="1">
                <a:tableStyleId>{2D5ABB26-0587-4C30-8999-92F81FD0307C}</a:tableStyleId>
              </a:tblPr>
              <a:tblGrid>
                <a:gridCol w="2564408">
                  <a:extLst>
                    <a:ext uri="{9D8B030D-6E8A-4147-A177-3AD203B41FA5}">
                      <a16:colId xmlns:a16="http://schemas.microsoft.com/office/drawing/2014/main" val="2884354430"/>
                    </a:ext>
                  </a:extLst>
                </a:gridCol>
              </a:tblGrid>
              <a:tr h="454592">
                <a:tc>
                  <a:txBody>
                    <a:bodyPr/>
                    <a:lstStyle/>
                    <a:p>
                      <a:pPr marL="0" algn="ctr" defTabSz="914400" rtl="0" eaLnBrk="1" fontAlgn="ctr" latinLnBrk="0" hangingPunct="1"/>
                      <a:r>
                        <a:rPr lang="en-US" sz="1200" b="0" u="none" strike="noStrike" kern="1200" dirty="0">
                          <a:solidFill>
                            <a:schemeClr val="tx1"/>
                          </a:solidFill>
                          <a:effectLst/>
                        </a:rPr>
                        <a:t>National Hydrography Dataset + High Resolution (NHD+HR)</a:t>
                      </a:r>
                      <a:endParaRPr lang="en-US" sz="1200" b="0" u="none" strike="noStrike" kern="1200" dirty="0">
                        <a:solidFill>
                          <a:schemeClr val="tx1"/>
                        </a:solidFill>
                        <a:effectLst/>
                        <a:latin typeface="+mn-lt"/>
                        <a:ea typeface="+mn-ea"/>
                        <a:cs typeface="+mn-cs"/>
                      </a:endParaRPr>
                    </a:p>
                  </a:txBody>
                  <a:tcPr marL="3602" marR="3602" marT="3602" marB="0" anchor="ctr"/>
                </a:tc>
                <a:extLst>
                  <a:ext uri="{0D108BD9-81ED-4DB2-BD59-A6C34878D82A}">
                    <a16:rowId xmlns:a16="http://schemas.microsoft.com/office/drawing/2014/main" val="4273150647"/>
                  </a:ext>
                </a:extLst>
              </a:tr>
              <a:tr h="341281">
                <a:tc>
                  <a:txBody>
                    <a:bodyPr/>
                    <a:lstStyle/>
                    <a:p>
                      <a:pPr marL="0" algn="ctr" defTabSz="914400" rtl="0" eaLnBrk="1" fontAlgn="ctr" latinLnBrk="0" hangingPunct="1"/>
                      <a:r>
                        <a:rPr lang="en-US" sz="1200" b="0" u="none" strike="noStrike" kern="1200" dirty="0">
                          <a:solidFill>
                            <a:schemeClr val="tx1"/>
                          </a:solidFill>
                          <a:effectLst/>
                        </a:rPr>
                        <a:t>US Geological Survey (USGS)</a:t>
                      </a:r>
                      <a:endParaRPr lang="en-US" sz="1200" b="0" u="none" strike="noStrike" kern="1200" dirty="0">
                        <a:solidFill>
                          <a:schemeClr val="tx1"/>
                        </a:solidFill>
                        <a:effectLst/>
                        <a:latin typeface="+mn-lt"/>
                        <a:ea typeface="+mn-ea"/>
                        <a:cs typeface="+mn-cs"/>
                      </a:endParaRPr>
                    </a:p>
                  </a:txBody>
                  <a:tcPr marL="3602" marR="3602" marT="3602" marB="0" anchor="ctr"/>
                </a:tc>
                <a:extLst>
                  <a:ext uri="{0D108BD9-81ED-4DB2-BD59-A6C34878D82A}">
                    <a16:rowId xmlns:a16="http://schemas.microsoft.com/office/drawing/2014/main" val="316029006"/>
                  </a:ext>
                </a:extLst>
              </a:tr>
              <a:tr h="379051">
                <a:tc>
                  <a:txBody>
                    <a:bodyPr/>
                    <a:lstStyle/>
                    <a:p>
                      <a:pPr marL="0" algn="ctr" defTabSz="914400" rtl="0" eaLnBrk="1" fontAlgn="ctr" latinLnBrk="0" hangingPunct="1"/>
                      <a:r>
                        <a:rPr lang="en-US" sz="1200" b="0" u="none" strike="noStrike" kern="1200" dirty="0">
                          <a:solidFill>
                            <a:schemeClr val="tx1"/>
                          </a:solidFill>
                          <a:effectLst/>
                        </a:rPr>
                        <a:t>US stream network</a:t>
                      </a:r>
                      <a:endParaRPr lang="en-US" sz="1200" b="0" u="none" strike="noStrike" kern="1200" dirty="0">
                        <a:solidFill>
                          <a:schemeClr val="tx1"/>
                        </a:solidFill>
                        <a:effectLst/>
                        <a:latin typeface="+mn-lt"/>
                        <a:ea typeface="+mn-ea"/>
                        <a:cs typeface="+mn-cs"/>
                      </a:endParaRPr>
                    </a:p>
                  </a:txBody>
                  <a:tcPr marL="3602" marR="3602" marT="3602" marB="0" anchor="ctr"/>
                </a:tc>
                <a:extLst>
                  <a:ext uri="{0D108BD9-81ED-4DB2-BD59-A6C34878D82A}">
                    <a16:rowId xmlns:a16="http://schemas.microsoft.com/office/drawing/2014/main" val="1129174543"/>
                  </a:ext>
                </a:extLst>
              </a:tr>
              <a:tr h="454592">
                <a:tc>
                  <a:txBody>
                    <a:bodyPr/>
                    <a:lstStyle/>
                    <a:p>
                      <a:pPr marL="0" algn="ctr" defTabSz="914400" rtl="0" eaLnBrk="1" fontAlgn="ctr" latinLnBrk="0" hangingPunct="1"/>
                      <a:r>
                        <a:rPr lang="en-US" sz="1200" b="0" u="none" strike="noStrike" kern="1200" dirty="0">
                          <a:solidFill>
                            <a:schemeClr val="tx1"/>
                          </a:solidFill>
                          <a:effectLst/>
                          <a:latin typeface="+mn-lt"/>
                          <a:ea typeface="+mn-ea"/>
                          <a:cs typeface="+mn-cs"/>
                        </a:rPr>
                        <a:t>No processing</a:t>
                      </a:r>
                    </a:p>
                  </a:txBody>
                  <a:tcPr marL="3602" marR="3602" marT="3602" marB="0" anchor="ctr"/>
                </a:tc>
                <a:extLst>
                  <a:ext uri="{0D108BD9-81ED-4DB2-BD59-A6C34878D82A}">
                    <a16:rowId xmlns:a16="http://schemas.microsoft.com/office/drawing/2014/main" val="2364923006"/>
                  </a:ext>
                </a:extLst>
              </a:tr>
            </a:tbl>
          </a:graphicData>
        </a:graphic>
      </p:graphicFrame>
      <p:pic>
        <p:nvPicPr>
          <p:cNvPr id="14" name="Picture 13">
            <a:extLst>
              <a:ext uri="{FF2B5EF4-FFF2-40B4-BE49-F238E27FC236}">
                <a16:creationId xmlns:a16="http://schemas.microsoft.com/office/drawing/2014/main" id="{C1B53301-8DFB-BEC7-6AA8-B5F9DB01F5D3}"/>
              </a:ext>
            </a:extLst>
          </p:cNvPr>
          <p:cNvPicPr>
            <a:picLocks noChangeAspect="1"/>
          </p:cNvPicPr>
          <p:nvPr/>
        </p:nvPicPr>
        <p:blipFill rotWithShape="1">
          <a:blip r:embed="rId3">
            <a:alphaModFix/>
          </a:blip>
          <a:srcRect l="32813" t="16822" r="18095" b="8081"/>
          <a:stretch/>
        </p:blipFill>
        <p:spPr>
          <a:xfrm>
            <a:off x="8336201" y="1669834"/>
            <a:ext cx="3256498" cy="3025980"/>
          </a:xfrm>
          <a:prstGeom prst="ellipse">
            <a:avLst/>
          </a:prstGeom>
          <a:ln w="19050">
            <a:solidFill>
              <a:schemeClr val="accent5"/>
            </a:solidFill>
          </a:ln>
        </p:spPr>
      </p:pic>
      <p:pic>
        <p:nvPicPr>
          <p:cNvPr id="15" name="Picture 14">
            <a:extLst>
              <a:ext uri="{FF2B5EF4-FFF2-40B4-BE49-F238E27FC236}">
                <a16:creationId xmlns:a16="http://schemas.microsoft.com/office/drawing/2014/main" id="{B5386F56-6D77-4773-AEF2-537015E1D1BE}"/>
              </a:ext>
            </a:extLst>
          </p:cNvPr>
          <p:cNvPicPr>
            <a:picLocks noChangeAspect="1"/>
          </p:cNvPicPr>
          <p:nvPr/>
        </p:nvPicPr>
        <p:blipFill rotWithShape="1">
          <a:blip r:embed="rId4">
            <a:alphaModFix/>
          </a:blip>
          <a:srcRect l="33060" t="17082" r="18339" b="8574"/>
          <a:stretch/>
        </p:blipFill>
        <p:spPr>
          <a:xfrm>
            <a:off x="599301" y="1669834"/>
            <a:ext cx="3256498" cy="3025980"/>
          </a:xfrm>
          <a:prstGeom prst="ellipse">
            <a:avLst/>
          </a:prstGeom>
          <a:ln w="19050">
            <a:solidFill>
              <a:schemeClr val="accent5"/>
            </a:solidFill>
          </a:ln>
        </p:spPr>
      </p:pic>
      <p:pic>
        <p:nvPicPr>
          <p:cNvPr id="16" name="Picture 15">
            <a:extLst>
              <a:ext uri="{FF2B5EF4-FFF2-40B4-BE49-F238E27FC236}">
                <a16:creationId xmlns:a16="http://schemas.microsoft.com/office/drawing/2014/main" id="{5070EB99-BB06-59BB-7B00-9CB8C8C67EF7}"/>
              </a:ext>
            </a:extLst>
          </p:cNvPr>
          <p:cNvPicPr>
            <a:picLocks noChangeAspect="1"/>
          </p:cNvPicPr>
          <p:nvPr/>
        </p:nvPicPr>
        <p:blipFill rotWithShape="1">
          <a:blip r:embed="rId5">
            <a:alphaModFix/>
          </a:blip>
          <a:srcRect l="33163" t="17390" r="18343" b="8429"/>
          <a:stretch/>
        </p:blipFill>
        <p:spPr>
          <a:xfrm>
            <a:off x="4467750" y="1669834"/>
            <a:ext cx="3256498" cy="3025980"/>
          </a:xfrm>
          <a:prstGeom prst="ellipse">
            <a:avLst/>
          </a:prstGeom>
          <a:ln w="19050">
            <a:solidFill>
              <a:schemeClr val="accent5"/>
            </a:solidFill>
          </a:ln>
        </p:spPr>
      </p:pic>
    </p:spTree>
    <p:extLst>
      <p:ext uri="{BB962C8B-B14F-4D97-AF65-F5344CB8AC3E}">
        <p14:creationId xmlns:p14="http://schemas.microsoft.com/office/powerpoint/2010/main" val="359587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EF03B-B99C-471E-D7E2-FAEC0717613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78423BA-A16B-4E40-3794-8CC47151AD81}"/>
              </a:ext>
            </a:extLst>
          </p:cNvPr>
          <p:cNvSpPr>
            <a:spLocks noGrp="1"/>
          </p:cNvSpPr>
          <p:nvPr>
            <p:ph type="title"/>
          </p:nvPr>
        </p:nvSpPr>
        <p:spPr>
          <a:xfrm>
            <a:off x="1724526" y="206391"/>
            <a:ext cx="10199702" cy="755509"/>
          </a:xfrm>
        </p:spPr>
        <p:txBody>
          <a:bodyPr/>
          <a:lstStyle/>
          <a:p>
            <a:r>
              <a:rPr lang="en-US" dirty="0">
                <a:solidFill>
                  <a:schemeClr val="tx1"/>
                </a:solidFill>
              </a:rPr>
              <a:t>ERT-ASU-03: Project Highlights in FY24</a:t>
            </a:r>
          </a:p>
        </p:txBody>
      </p:sp>
      <p:sp>
        <p:nvSpPr>
          <p:cNvPr id="2" name="Title 1">
            <a:extLst>
              <a:ext uri="{FF2B5EF4-FFF2-40B4-BE49-F238E27FC236}">
                <a16:creationId xmlns:a16="http://schemas.microsoft.com/office/drawing/2014/main" id="{4CE0D54A-6D2E-2CF1-CEE3-840F99C3C531}"/>
              </a:ext>
            </a:extLst>
          </p:cNvPr>
          <p:cNvSpPr txBox="1">
            <a:spLocks/>
          </p:cNvSpPr>
          <p:nvPr/>
        </p:nvSpPr>
        <p:spPr bwMode="auto">
          <a:xfrm>
            <a:off x="277279" y="1139476"/>
            <a:ext cx="10515600" cy="477644"/>
          </a:xfrm>
          <a:prstGeom prst="rect">
            <a:avLst/>
          </a:prstGeom>
          <a:noFill/>
          <a:ln w="9525">
            <a:noFill/>
            <a:miter lim="800000"/>
            <a:headEnd/>
            <a:tailEnd/>
          </a:ln>
        </p:spPr>
        <p:txBody>
          <a:bodyPr vert="horz" wrap="square" lIns="45720" tIns="0" rIns="0" bIns="0" numCol="1" anchor="ctr" anchorCtr="0" compatLnSpc="1">
            <a:prstTxWarp prst="textNoShape">
              <a:avLst/>
            </a:prstTxWarp>
            <a:normAutofit fontScale="92500" lnSpcReduction="20000"/>
          </a:bodyPr>
          <a:lstStyle>
            <a:lvl1pPr algn="l" rtl="0" eaLnBrk="1" fontAlgn="base" hangingPunct="1">
              <a:spcBef>
                <a:spcPct val="0"/>
              </a:spcBef>
              <a:spcAft>
                <a:spcPct val="0"/>
              </a:spcAft>
              <a:defRPr sz="3200" b="1" kern="1200" cap="all">
                <a:solidFill>
                  <a:schemeClr val="bg1">
                    <a:lumMod val="90000"/>
                    <a:lumOff val="10000"/>
                  </a:schemeClr>
                </a:solidFill>
                <a:latin typeface="Calibri" panose="020F0502020204030204" pitchFamily="34" charset="0"/>
                <a:ea typeface="ＭＳ Ｐゴシック" charset="0"/>
                <a:cs typeface="Calibri" panose="020F0502020204030204"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a:lstStyle>
          <a:p>
            <a:r>
              <a:rPr lang="en-US" sz="2000" dirty="0"/>
              <a:t>Contributing areas + Agriculture land use</a:t>
            </a:r>
            <a:br>
              <a:rPr lang="en-US" sz="2000" dirty="0"/>
            </a:br>
            <a:endParaRPr lang="en-US" sz="2000" dirty="0"/>
          </a:p>
        </p:txBody>
      </p:sp>
      <p:sp>
        <p:nvSpPr>
          <p:cNvPr id="4" name="Content Placeholder 8">
            <a:extLst>
              <a:ext uri="{FF2B5EF4-FFF2-40B4-BE49-F238E27FC236}">
                <a16:creationId xmlns:a16="http://schemas.microsoft.com/office/drawing/2014/main" id="{9C8D8B7D-805F-E449-21EF-882F9BBB3F2F}"/>
              </a:ext>
            </a:extLst>
          </p:cNvPr>
          <p:cNvSpPr txBox="1">
            <a:spLocks/>
          </p:cNvSpPr>
          <p:nvPr/>
        </p:nvSpPr>
        <p:spPr>
          <a:xfrm>
            <a:off x="592628" y="2019789"/>
            <a:ext cx="5135880" cy="3500438"/>
          </a:xfrm>
          <a:prstGeom prst="rect">
            <a:avLst/>
          </a:prstGeom>
        </p:spPr>
        <p:txBody>
          <a:bodyPr>
            <a:normAutofit/>
          </a:bodyPr>
          <a:lstStyle>
            <a:lvl1pPr marL="0" indent="0" algn="l" rtl="0" eaLnBrk="1" fontAlgn="base" hangingPunct="1">
              <a:spcBef>
                <a:spcPts val="0"/>
              </a:spcBef>
              <a:spcAft>
                <a:spcPct val="0"/>
              </a:spcAft>
              <a:buFont typeface="Arial" pitchFamily="34" charset="0"/>
              <a:defRPr sz="2100" kern="1200">
                <a:solidFill>
                  <a:schemeClr val="tx1">
                    <a:lumMod val="90000"/>
                    <a:lumOff val="10000"/>
                  </a:schemeClr>
                </a:solidFill>
                <a:latin typeface="Calibri" panose="020F0502020204030204" pitchFamily="34" charset="0"/>
                <a:ea typeface="ＭＳ Ｐゴシック" charset="0"/>
                <a:cs typeface="Calibri" panose="020F0502020204030204" pitchFamily="34" charset="0"/>
              </a:defRPr>
            </a:lvl1pPr>
            <a:lvl2pPr marL="227013" indent="-227013" algn="l" rtl="0" eaLnBrk="1" fontAlgn="base" hangingPunct="1">
              <a:spcBef>
                <a:spcPts val="0"/>
              </a:spcBef>
              <a:spcAft>
                <a:spcPct val="0"/>
              </a:spcAft>
              <a:buFont typeface="Arial" pitchFamily="34" charset="0"/>
              <a:buChar char="–"/>
              <a:defRPr sz="2100" kern="1200">
                <a:solidFill>
                  <a:schemeClr val="tx1">
                    <a:lumMod val="90000"/>
                    <a:lumOff val="10000"/>
                  </a:schemeClr>
                </a:solidFill>
                <a:latin typeface="Calibri" panose="020F0502020204030204" pitchFamily="34" charset="0"/>
                <a:ea typeface="Arial" charset="0"/>
                <a:cs typeface="Calibri" panose="020F0502020204030204" pitchFamily="34" charset="0"/>
              </a:defRPr>
            </a:lvl2pPr>
            <a:lvl3pPr marL="461963" indent="-234950"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Calibri" panose="020F0502020204030204" pitchFamily="34" charset="0"/>
                <a:ea typeface="Arial" charset="0"/>
                <a:cs typeface="Calibri" panose="020F0502020204030204" pitchFamily="34" charset="0"/>
              </a:defRPr>
            </a:lvl3pPr>
            <a:lvl4pPr marL="687388" indent="-225425"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Calibri" panose="020F0502020204030204" pitchFamily="34" charset="0"/>
                <a:ea typeface="Arial" charset="0"/>
                <a:cs typeface="Calibri" panose="020F0502020204030204" pitchFamily="34" charset="0"/>
              </a:defRPr>
            </a:lvl4pPr>
            <a:lvl5pPr marL="914400" indent="-227013"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Calibri" panose="020F0502020204030204" pitchFamily="34" charset="0"/>
                <a:ea typeface="Arial" charset="0"/>
                <a:cs typeface="Calibri" panose="020F0502020204030204"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342900" indent="-342900">
              <a:buFont typeface="+mj-lt"/>
              <a:buAutoNum type="arabicPeriod"/>
            </a:pPr>
            <a:r>
              <a:rPr lang="en-US" sz="2000" dirty="0"/>
              <a:t>NID location  (latitude &amp; longitude)</a:t>
            </a:r>
          </a:p>
          <a:p>
            <a:pPr marL="342900" indent="-342900">
              <a:buFont typeface="+mj-lt"/>
              <a:buAutoNum type="arabicPeriod"/>
            </a:pPr>
            <a:r>
              <a:rPr lang="en-US" sz="2000" dirty="0"/>
              <a:t>USGS API – NHD+HR</a:t>
            </a:r>
          </a:p>
          <a:p>
            <a:pPr marL="342900" indent="-342900">
              <a:buFont typeface="+mj-lt"/>
              <a:buAutoNum type="arabicPeriod"/>
            </a:pPr>
            <a:r>
              <a:rPr lang="en-US" sz="2000" dirty="0"/>
              <a:t>Contributing Area generation </a:t>
            </a:r>
          </a:p>
          <a:p>
            <a:pPr marL="342900" indent="-342900">
              <a:buFont typeface="+mj-lt"/>
              <a:buAutoNum type="arabicPeriod"/>
            </a:pPr>
            <a:r>
              <a:rPr lang="en-US" sz="2000" dirty="0"/>
              <a:t>Quantify agricultural presence in the delineated contributing area</a:t>
            </a:r>
          </a:p>
        </p:txBody>
      </p:sp>
      <p:pic>
        <p:nvPicPr>
          <p:cNvPr id="5" name="Picture 4">
            <a:extLst>
              <a:ext uri="{FF2B5EF4-FFF2-40B4-BE49-F238E27FC236}">
                <a16:creationId xmlns:a16="http://schemas.microsoft.com/office/drawing/2014/main" id="{435B8E0D-4DA2-5E67-F82E-CAF4ED48C14C}"/>
              </a:ext>
            </a:extLst>
          </p:cNvPr>
          <p:cNvPicPr>
            <a:picLocks noChangeAspect="1"/>
          </p:cNvPicPr>
          <p:nvPr/>
        </p:nvPicPr>
        <p:blipFill>
          <a:blip r:embed="rId3"/>
          <a:stretch>
            <a:fillRect/>
          </a:stretch>
        </p:blipFill>
        <p:spPr>
          <a:xfrm>
            <a:off x="8495964" y="4780544"/>
            <a:ext cx="2781636" cy="1041771"/>
          </a:xfrm>
          <a:prstGeom prst="rect">
            <a:avLst/>
          </a:prstGeom>
        </p:spPr>
      </p:pic>
      <p:pic>
        <p:nvPicPr>
          <p:cNvPr id="6" name="Picture 5">
            <a:extLst>
              <a:ext uri="{FF2B5EF4-FFF2-40B4-BE49-F238E27FC236}">
                <a16:creationId xmlns:a16="http://schemas.microsoft.com/office/drawing/2014/main" id="{B1671047-BC69-046F-9B08-D0461F32C4F0}"/>
              </a:ext>
            </a:extLst>
          </p:cNvPr>
          <p:cNvPicPr>
            <a:picLocks noChangeAspect="1"/>
          </p:cNvPicPr>
          <p:nvPr/>
        </p:nvPicPr>
        <p:blipFill>
          <a:blip r:embed="rId4"/>
          <a:stretch>
            <a:fillRect/>
          </a:stretch>
        </p:blipFill>
        <p:spPr>
          <a:xfrm>
            <a:off x="8721790" y="1320245"/>
            <a:ext cx="2009786" cy="2168193"/>
          </a:xfrm>
          <a:prstGeom prst="rect">
            <a:avLst/>
          </a:prstGeom>
        </p:spPr>
      </p:pic>
      <p:sp>
        <p:nvSpPr>
          <p:cNvPr id="8" name="Freeform: Shape 16">
            <a:extLst>
              <a:ext uri="{FF2B5EF4-FFF2-40B4-BE49-F238E27FC236}">
                <a16:creationId xmlns:a16="http://schemas.microsoft.com/office/drawing/2014/main" id="{591F9A05-0603-F76D-94B4-86C940C8DDE4}"/>
              </a:ext>
            </a:extLst>
          </p:cNvPr>
          <p:cNvSpPr/>
          <p:nvPr/>
        </p:nvSpPr>
        <p:spPr>
          <a:xfrm flipH="1">
            <a:off x="6605801" y="1577503"/>
            <a:ext cx="650281" cy="2853264"/>
          </a:xfrm>
          <a:custGeom>
            <a:avLst/>
            <a:gdLst>
              <a:gd name="connsiteX0" fmla="*/ 0 w 327398"/>
              <a:gd name="connsiteY0" fmla="*/ 1241570 h 1241570"/>
              <a:gd name="connsiteX1" fmla="*/ 58723 w 327398"/>
              <a:gd name="connsiteY1" fmla="*/ 830510 h 1241570"/>
              <a:gd name="connsiteX2" fmla="*/ 327171 w 327398"/>
              <a:gd name="connsiteY2" fmla="*/ 578840 h 1241570"/>
              <a:gd name="connsiteX3" fmla="*/ 109057 w 327398"/>
              <a:gd name="connsiteY3" fmla="*/ 0 h 1241570"/>
              <a:gd name="connsiteX4" fmla="*/ 109057 w 327398"/>
              <a:gd name="connsiteY4" fmla="*/ 0 h 124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98" h="1241570">
                <a:moveTo>
                  <a:pt x="0" y="1241570"/>
                </a:moveTo>
                <a:cubicBezTo>
                  <a:pt x="2097" y="1091267"/>
                  <a:pt x="4195" y="940965"/>
                  <a:pt x="58723" y="830510"/>
                </a:cubicBezTo>
                <a:cubicBezTo>
                  <a:pt x="113251" y="720055"/>
                  <a:pt x="318782" y="717258"/>
                  <a:pt x="327171" y="578840"/>
                </a:cubicBezTo>
                <a:cubicBezTo>
                  <a:pt x="335560" y="440422"/>
                  <a:pt x="109057" y="0"/>
                  <a:pt x="109057" y="0"/>
                </a:cubicBezTo>
                <a:lnTo>
                  <a:pt x="109057" y="0"/>
                </a:ln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Freeform: Shape 17">
            <a:extLst>
              <a:ext uri="{FF2B5EF4-FFF2-40B4-BE49-F238E27FC236}">
                <a16:creationId xmlns:a16="http://schemas.microsoft.com/office/drawing/2014/main" id="{8C0F2C81-3EE4-624B-08F2-E160175EBC55}"/>
              </a:ext>
            </a:extLst>
          </p:cNvPr>
          <p:cNvSpPr/>
          <p:nvPr/>
        </p:nvSpPr>
        <p:spPr>
          <a:xfrm flipH="1">
            <a:off x="6129821" y="1991450"/>
            <a:ext cx="476432" cy="935570"/>
          </a:xfrm>
          <a:custGeom>
            <a:avLst/>
            <a:gdLst>
              <a:gd name="connsiteX0" fmla="*/ 0 w 176169"/>
              <a:gd name="connsiteY0" fmla="*/ 251670 h 251670"/>
              <a:gd name="connsiteX1" fmla="*/ 176169 w 176169"/>
              <a:gd name="connsiteY1" fmla="*/ 0 h 251670"/>
            </a:gdLst>
            <a:ahLst/>
            <a:cxnLst>
              <a:cxn ang="0">
                <a:pos x="connsiteX0" y="connsiteY0"/>
              </a:cxn>
              <a:cxn ang="0">
                <a:pos x="connsiteX1" y="connsiteY1"/>
              </a:cxn>
            </a:cxnLst>
            <a:rect l="l" t="t" r="r" b="b"/>
            <a:pathLst>
              <a:path w="176169" h="251670">
                <a:moveTo>
                  <a:pt x="0" y="251670"/>
                </a:moveTo>
                <a:lnTo>
                  <a:pt x="176169" y="0"/>
                </a:ln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0" name="Oval 9">
            <a:extLst>
              <a:ext uri="{FF2B5EF4-FFF2-40B4-BE49-F238E27FC236}">
                <a16:creationId xmlns:a16="http://schemas.microsoft.com/office/drawing/2014/main" id="{84305AB5-C78D-BE76-02A1-11E2DE0644A0}"/>
              </a:ext>
            </a:extLst>
          </p:cNvPr>
          <p:cNvSpPr/>
          <p:nvPr/>
        </p:nvSpPr>
        <p:spPr>
          <a:xfrm>
            <a:off x="6909248" y="3229992"/>
            <a:ext cx="189158" cy="18940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Freeform: Shape 20">
            <a:extLst>
              <a:ext uri="{FF2B5EF4-FFF2-40B4-BE49-F238E27FC236}">
                <a16:creationId xmlns:a16="http://schemas.microsoft.com/office/drawing/2014/main" id="{EAD3A013-935D-F470-06E4-5FBE3E11A9FE}"/>
              </a:ext>
            </a:extLst>
          </p:cNvPr>
          <p:cNvSpPr/>
          <p:nvPr/>
        </p:nvSpPr>
        <p:spPr>
          <a:xfrm flipH="1">
            <a:off x="6064843" y="1425182"/>
            <a:ext cx="1033563" cy="1876169"/>
          </a:xfrm>
          <a:custGeom>
            <a:avLst/>
            <a:gdLst>
              <a:gd name="connsiteX0" fmla="*/ 174283 w 857683"/>
              <a:gd name="connsiteY0" fmla="*/ 1276323 h 1283826"/>
              <a:gd name="connsiteX1" fmla="*/ 409175 w 857683"/>
              <a:gd name="connsiteY1" fmla="*/ 1259545 h 1283826"/>
              <a:gd name="connsiteX2" fmla="*/ 694400 w 857683"/>
              <a:gd name="connsiteY2" fmla="*/ 1074987 h 1283826"/>
              <a:gd name="connsiteX3" fmla="*/ 853791 w 857683"/>
              <a:gd name="connsiteY3" fmla="*/ 596814 h 1283826"/>
              <a:gd name="connsiteX4" fmla="*/ 769901 w 857683"/>
              <a:gd name="connsiteY4" fmla="*/ 328367 h 1283826"/>
              <a:gd name="connsiteX5" fmla="*/ 367230 w 857683"/>
              <a:gd name="connsiteY5" fmla="*/ 51530 h 1283826"/>
              <a:gd name="connsiteX6" fmla="*/ 14892 w 857683"/>
              <a:gd name="connsiteY6" fmla="*/ 127031 h 1283826"/>
              <a:gd name="connsiteX7" fmla="*/ 98782 w 857683"/>
              <a:gd name="connsiteY7" fmla="*/ 1276323 h 128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83" h="1283826">
                <a:moveTo>
                  <a:pt x="174283" y="1276323"/>
                </a:moveTo>
                <a:cubicBezTo>
                  <a:pt x="248386" y="1284712"/>
                  <a:pt x="322489" y="1293101"/>
                  <a:pt x="409175" y="1259545"/>
                </a:cubicBezTo>
                <a:cubicBezTo>
                  <a:pt x="495861" y="1225989"/>
                  <a:pt x="620297" y="1185442"/>
                  <a:pt x="694400" y="1074987"/>
                </a:cubicBezTo>
                <a:cubicBezTo>
                  <a:pt x="768503" y="964532"/>
                  <a:pt x="841208" y="721251"/>
                  <a:pt x="853791" y="596814"/>
                </a:cubicBezTo>
                <a:cubicBezTo>
                  <a:pt x="866374" y="472377"/>
                  <a:pt x="850994" y="419248"/>
                  <a:pt x="769901" y="328367"/>
                </a:cubicBezTo>
                <a:cubicBezTo>
                  <a:pt x="688808" y="237486"/>
                  <a:pt x="493065" y="85086"/>
                  <a:pt x="367230" y="51530"/>
                </a:cubicBezTo>
                <a:cubicBezTo>
                  <a:pt x="241395" y="17974"/>
                  <a:pt x="59633" y="-77101"/>
                  <a:pt x="14892" y="127031"/>
                </a:cubicBezTo>
                <a:cubicBezTo>
                  <a:pt x="-29849" y="331163"/>
                  <a:pt x="34466" y="803743"/>
                  <a:pt x="98782" y="1276323"/>
                </a:cubicBezTo>
              </a:path>
            </a:pathLst>
          </a:cu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AC093930-57B9-8AA0-7B45-F278464A23AA}"/>
              </a:ext>
            </a:extLst>
          </p:cNvPr>
          <p:cNvPicPr>
            <a:picLocks noChangeAspect="1"/>
          </p:cNvPicPr>
          <p:nvPr/>
        </p:nvPicPr>
        <p:blipFill rotWithShape="1">
          <a:blip r:embed="rId5"/>
          <a:srcRect b="73745"/>
          <a:stretch/>
        </p:blipFill>
        <p:spPr>
          <a:xfrm>
            <a:off x="5531143" y="4786629"/>
            <a:ext cx="2756210" cy="378650"/>
          </a:xfrm>
          <a:prstGeom prst="rect">
            <a:avLst/>
          </a:prstGeom>
        </p:spPr>
      </p:pic>
      <p:pic>
        <p:nvPicPr>
          <p:cNvPr id="13" name="Picture 12">
            <a:extLst>
              <a:ext uri="{FF2B5EF4-FFF2-40B4-BE49-F238E27FC236}">
                <a16:creationId xmlns:a16="http://schemas.microsoft.com/office/drawing/2014/main" id="{A2B89D22-C5F9-5EE9-B8A3-A3FDB4C32068}"/>
              </a:ext>
            </a:extLst>
          </p:cNvPr>
          <p:cNvPicPr>
            <a:picLocks noChangeAspect="1"/>
          </p:cNvPicPr>
          <p:nvPr/>
        </p:nvPicPr>
        <p:blipFill rotWithShape="1">
          <a:blip r:embed="rId5"/>
          <a:srcRect t="36174" b="37571"/>
          <a:stretch/>
        </p:blipFill>
        <p:spPr>
          <a:xfrm>
            <a:off x="5554613" y="5229741"/>
            <a:ext cx="2756210" cy="378650"/>
          </a:xfrm>
          <a:prstGeom prst="rect">
            <a:avLst/>
          </a:prstGeom>
        </p:spPr>
      </p:pic>
      <p:pic>
        <p:nvPicPr>
          <p:cNvPr id="14" name="Picture 13">
            <a:extLst>
              <a:ext uri="{FF2B5EF4-FFF2-40B4-BE49-F238E27FC236}">
                <a16:creationId xmlns:a16="http://schemas.microsoft.com/office/drawing/2014/main" id="{F228B09B-E38E-BDA0-9427-3C1C42F06128}"/>
              </a:ext>
            </a:extLst>
          </p:cNvPr>
          <p:cNvPicPr>
            <a:picLocks noChangeAspect="1"/>
          </p:cNvPicPr>
          <p:nvPr/>
        </p:nvPicPr>
        <p:blipFill rotWithShape="1">
          <a:blip r:embed="rId5"/>
          <a:srcRect t="68922" b="-84"/>
          <a:stretch/>
        </p:blipFill>
        <p:spPr>
          <a:xfrm>
            <a:off x="5531142" y="5611830"/>
            <a:ext cx="2756208" cy="449416"/>
          </a:xfrm>
          <a:prstGeom prst="rect">
            <a:avLst/>
          </a:prstGeom>
        </p:spPr>
      </p:pic>
      <p:grpSp>
        <p:nvGrpSpPr>
          <p:cNvPr id="15" name="Group 14">
            <a:extLst>
              <a:ext uri="{FF2B5EF4-FFF2-40B4-BE49-F238E27FC236}">
                <a16:creationId xmlns:a16="http://schemas.microsoft.com/office/drawing/2014/main" id="{407338BB-6022-0FE7-6ABF-72922B8A3760}"/>
              </a:ext>
            </a:extLst>
          </p:cNvPr>
          <p:cNvGrpSpPr/>
          <p:nvPr/>
        </p:nvGrpSpPr>
        <p:grpSpPr>
          <a:xfrm>
            <a:off x="5646964" y="2713049"/>
            <a:ext cx="1356863" cy="1645390"/>
            <a:chOff x="7401853" y="1945535"/>
            <a:chExt cx="1356863" cy="1645390"/>
          </a:xfrm>
        </p:grpSpPr>
        <p:cxnSp>
          <p:nvCxnSpPr>
            <p:cNvPr id="16" name="Straight Arrow Connector 15">
              <a:extLst>
                <a:ext uri="{FF2B5EF4-FFF2-40B4-BE49-F238E27FC236}">
                  <a16:creationId xmlns:a16="http://schemas.microsoft.com/office/drawing/2014/main" id="{6E3209EE-0890-0232-C2A5-3D15EDCE9DDA}"/>
                </a:ext>
              </a:extLst>
            </p:cNvPr>
            <p:cNvCxnSpPr>
              <a:cxnSpLocks/>
            </p:cNvCxnSpPr>
            <p:nvPr/>
          </p:nvCxnSpPr>
          <p:spPr>
            <a:xfrm>
              <a:off x="7401853" y="1945535"/>
              <a:ext cx="18122" cy="1645390"/>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133245B-D9B8-354C-597F-210A63C2524E}"/>
                </a:ext>
              </a:extLst>
            </p:cNvPr>
            <p:cNvSpPr txBox="1"/>
            <p:nvPr/>
          </p:nvSpPr>
          <p:spPr>
            <a:xfrm>
              <a:off x="7434741" y="2675492"/>
              <a:ext cx="1323975" cy="369332"/>
            </a:xfrm>
            <a:prstGeom prst="rect">
              <a:avLst/>
            </a:prstGeom>
            <a:noFill/>
          </p:spPr>
          <p:txBody>
            <a:bodyPr wrap="square">
              <a:spAutoFit/>
            </a:bodyPr>
            <a:lstStyle/>
            <a:p>
              <a:r>
                <a:rPr lang="en-US" dirty="0"/>
                <a:t>River flow</a:t>
              </a:r>
            </a:p>
          </p:txBody>
        </p:sp>
      </p:grpSp>
    </p:spTree>
    <p:extLst>
      <p:ext uri="{BB962C8B-B14F-4D97-AF65-F5344CB8AC3E}">
        <p14:creationId xmlns:p14="http://schemas.microsoft.com/office/powerpoint/2010/main" val="334605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CB1BE-88FE-97F3-1510-4D6E4F62CE3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2F7A61C-39F1-3091-0EA2-C84EB4579FBD}"/>
              </a:ext>
            </a:extLst>
          </p:cNvPr>
          <p:cNvSpPr>
            <a:spLocks noGrp="1"/>
          </p:cNvSpPr>
          <p:nvPr>
            <p:ph type="title"/>
          </p:nvPr>
        </p:nvSpPr>
        <p:spPr>
          <a:xfrm>
            <a:off x="1724526" y="206391"/>
            <a:ext cx="10199702" cy="755509"/>
          </a:xfrm>
        </p:spPr>
        <p:txBody>
          <a:bodyPr/>
          <a:lstStyle/>
          <a:p>
            <a:r>
              <a:rPr lang="en-US" dirty="0">
                <a:solidFill>
                  <a:schemeClr val="tx1"/>
                </a:solidFill>
              </a:rPr>
              <a:t>ERT-ASU-03: Project Highlights in FY24</a:t>
            </a:r>
          </a:p>
        </p:txBody>
      </p:sp>
      <p:sp>
        <p:nvSpPr>
          <p:cNvPr id="2" name="Title 1">
            <a:extLst>
              <a:ext uri="{FF2B5EF4-FFF2-40B4-BE49-F238E27FC236}">
                <a16:creationId xmlns:a16="http://schemas.microsoft.com/office/drawing/2014/main" id="{19DD0659-2A8C-AB3F-A8DC-9E010BD07109}"/>
              </a:ext>
            </a:extLst>
          </p:cNvPr>
          <p:cNvSpPr txBox="1">
            <a:spLocks/>
          </p:cNvSpPr>
          <p:nvPr/>
        </p:nvSpPr>
        <p:spPr bwMode="auto">
          <a:xfrm>
            <a:off x="287217" y="1001222"/>
            <a:ext cx="10515600" cy="300046"/>
          </a:xfrm>
          <a:prstGeom prst="rect">
            <a:avLst/>
          </a:prstGeom>
          <a:noFill/>
          <a:ln w="9525">
            <a:noFill/>
            <a:miter lim="800000"/>
            <a:headEnd/>
            <a:tailEnd/>
          </a:ln>
        </p:spPr>
        <p:txBody>
          <a:bodyPr vert="horz" wrap="square" lIns="45720" tIns="0" rIns="0" bIns="0" numCol="1" anchor="ctr" anchorCtr="0" compatLnSpc="1">
            <a:prstTxWarp prst="textNoShape">
              <a:avLst/>
            </a:prstTxWarp>
            <a:normAutofit fontScale="70000" lnSpcReduction="20000"/>
          </a:bodyPr>
          <a:lstStyle>
            <a:lvl1pPr algn="l" rtl="0" eaLnBrk="1" fontAlgn="base" hangingPunct="1">
              <a:spcBef>
                <a:spcPct val="0"/>
              </a:spcBef>
              <a:spcAft>
                <a:spcPct val="0"/>
              </a:spcAft>
              <a:defRPr sz="3200" b="1" kern="1200" cap="all">
                <a:solidFill>
                  <a:schemeClr val="bg1">
                    <a:lumMod val="90000"/>
                    <a:lumOff val="10000"/>
                  </a:schemeClr>
                </a:solidFill>
                <a:latin typeface="Calibri" panose="020F0502020204030204" pitchFamily="34" charset="0"/>
                <a:ea typeface="ＭＳ Ｐゴシック" charset="0"/>
                <a:cs typeface="Calibri" panose="020F0502020204030204"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a:lstStyle>
          <a:p>
            <a:r>
              <a:rPr lang="en-US" dirty="0"/>
              <a:t>88571 contributing areas HAVE BEEN delineated </a:t>
            </a:r>
          </a:p>
        </p:txBody>
      </p:sp>
      <p:pic>
        <p:nvPicPr>
          <p:cNvPr id="3" name="Nested_ProblemsTry7">
            <a:hlinkClick r:id="" action="ppaction://media"/>
            <a:extLst>
              <a:ext uri="{FF2B5EF4-FFF2-40B4-BE49-F238E27FC236}">
                <a16:creationId xmlns:a16="http://schemas.microsoft.com/office/drawing/2014/main" id="{312D60AE-9073-1D3D-62C5-9BD4CD62A7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23295" y="1320263"/>
            <a:ext cx="8291948" cy="4664221"/>
          </a:xfrm>
          <a:prstGeom prst="rect">
            <a:avLst/>
          </a:prstGeom>
        </p:spPr>
      </p:pic>
    </p:spTree>
    <p:extLst>
      <p:ext uri="{BB962C8B-B14F-4D97-AF65-F5344CB8AC3E}">
        <p14:creationId xmlns:p14="http://schemas.microsoft.com/office/powerpoint/2010/main" val="39565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theme/theme1.xml><?xml version="1.0" encoding="utf-8"?>
<a:theme xmlns:a="http://schemas.openxmlformats.org/drawingml/2006/main" name="1_UNCLASS No Border">
  <a:themeElements>
    <a:clrScheme name="USACE - Army 2023">
      <a:dk1>
        <a:srgbClr val="221F20"/>
      </a:dk1>
      <a:lt1>
        <a:srgbClr val="565557"/>
      </a:lt1>
      <a:dk2>
        <a:srgbClr val="FFFFFF"/>
      </a:dk2>
      <a:lt2>
        <a:srgbClr val="D5D5D7"/>
      </a:lt2>
      <a:accent1>
        <a:srgbClr val="727365"/>
      </a:accent1>
      <a:accent2>
        <a:srgbClr val="2F372F"/>
      </a:accent2>
      <a:accent3>
        <a:srgbClr val="FFCC01"/>
      </a:accent3>
      <a:accent4>
        <a:srgbClr val="BFB8A6"/>
      </a:accent4>
      <a:accent5>
        <a:srgbClr val="00308F"/>
      </a:accent5>
      <a:accent6>
        <a:srgbClr val="CF0000"/>
      </a:accent6>
      <a:hlink>
        <a:srgbClr val="3E6682"/>
      </a:hlink>
      <a:folHlink>
        <a:srgbClr val="7030A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WN Slide Template - Main" id="{FF00BCFF-968D-154E-9B61-64D55EA62473}" vid="{00F51031-CFD3-4945-A097-52F6B4C85B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45D28C5B06AF478B2531C17E85C6A0" ma:contentTypeVersion="2" ma:contentTypeDescription="Create a new document." ma:contentTypeScope="" ma:versionID="a607b088d1f823daad15e4fd0f18d4f2">
  <xsd:schema xmlns:xsd="http://www.w3.org/2001/XMLSchema" xmlns:xs="http://www.w3.org/2001/XMLSchema" xmlns:p="http://schemas.microsoft.com/office/2006/metadata/properties" xmlns:ns2="1c1d9cf8-8fbb-4cb0-bc90-ffce08f888e0" targetNamespace="http://schemas.microsoft.com/office/2006/metadata/properties" ma:root="true" ma:fieldsID="0e0cbf54ee846107550037296ab1abce" ns2:_="">
    <xsd:import namespace="1c1d9cf8-8fbb-4cb0-bc90-ffce08f888e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1d9cf8-8fbb-4cb0-bc90-ffce08f888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DB4222E-8A83-46AC-9795-A2179EAE5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1d9cf8-8fbb-4cb0-bc90-ffce08f88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CAE72E-856B-4DF4-A9F6-93C41667E9A0}">
  <ds:schemaRefs>
    <ds:schemaRef ds:uri="http://schemas.microsoft.com/sharepoint/v3/contenttype/forms"/>
  </ds:schemaRefs>
</ds:datastoreItem>
</file>

<file path=customXml/itemProps3.xml><?xml version="1.0" encoding="utf-8"?>
<ds:datastoreItem xmlns:ds="http://schemas.openxmlformats.org/officeDocument/2006/customXml" ds:itemID="{0B8C2CD5-50C2-4A7C-996A-3D6312B83669}">
  <ds:schemaRefs>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1c1d9cf8-8fbb-4cb0-bc90-ffce08f888e0"/>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EWN Slide Template - IPR 2023</Template>
  <TotalTime>252</TotalTime>
  <Words>2286</Words>
  <Application>Microsoft Macintosh PowerPoint</Application>
  <PresentationFormat>Widescreen</PresentationFormat>
  <Paragraphs>246</Paragraphs>
  <Slides>17</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Noto sans</vt:lpstr>
      <vt:lpstr>1_UNCLASS No Border</vt:lpstr>
      <vt:lpstr>EWN FY24 End of Year In-Progress Review</vt:lpstr>
      <vt:lpstr>ERT-ASU-03: Project Objectives</vt:lpstr>
      <vt:lpstr>ERT-ASU-03: Research Deliverables</vt:lpstr>
      <vt:lpstr>ERT-ASU-03: Project Highlights in FY24</vt:lpstr>
      <vt:lpstr>ERT-ASU-03: Project Highlights in FY24</vt:lpstr>
      <vt:lpstr>ERT-ASU-03: Project Highlights in FY24</vt:lpstr>
      <vt:lpstr>ERT-ASU-03: Project Highlights in FY24</vt:lpstr>
      <vt:lpstr>ERT-ASU-03: Project Highlights in FY24</vt:lpstr>
      <vt:lpstr>ERT-ASU-03: Project Highlights in FY24</vt:lpstr>
      <vt:lpstr>ERT-ASU-03: Project Highlights in FY24</vt:lpstr>
      <vt:lpstr>ERT-ASU-03: Project Highlights in FY24</vt:lpstr>
      <vt:lpstr>ERT-ASU-03: Project Highlights in FY24</vt:lpstr>
      <vt:lpstr>ERT-ASU-03: Status of Project Activities </vt:lpstr>
      <vt:lpstr>ERT-ASU-03: Status of Project Activities </vt:lpstr>
      <vt:lpstr>ERT-ASU-03: Delays and difficulties</vt:lpstr>
      <vt:lpstr>ERT-ASU-03: Anything else you’d like to add?</vt:lpstr>
      <vt:lpstr>ERT-ASU-03: Anything else you’d like to add?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EWN FY23 Mid Year In-Progress Review</dc:title>
  <dc:creator>Chambers, Courtney E CIV USARMY CEERD-EL (USA)</dc:creator>
  <cp:lastModifiedBy>Steissberg, Todd E ERDC-RDE-EL-CA CIV</cp:lastModifiedBy>
  <cp:revision>32</cp:revision>
  <dcterms:created xsi:type="dcterms:W3CDTF">2023-09-18T18:33:49Z</dcterms:created>
  <dcterms:modified xsi:type="dcterms:W3CDTF">2024-10-31T10:14:54Z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0x010100F745D28C5B06AF478B2531C17E85C6A0</vt:lpwstr>
  </property>
</Properties>
</file>